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9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_rels/presentation.xml.rels" ContentType="application/vnd.openxmlformats-package.relationships+xml"/>
  <Override PartName="/ppt/media/image28.jpeg" ContentType="image/jpeg"/>
  <Override PartName="/ppt/media/image27.jpeg" ContentType="image/jpeg"/>
  <Override PartName="/ppt/media/image25.png" ContentType="image/png"/>
  <Override PartName="/ppt/media/image37.jpeg" ContentType="image/jpeg"/>
  <Override PartName="/ppt/media/image29.jpeg" ContentType="image/jpeg"/>
  <Override PartName="/ppt/media/image20.svg" ContentType="image/svg"/>
  <Override PartName="/ppt/media/image1.png" ContentType="image/png"/>
  <Override PartName="/ppt/media/image21.png" ContentType="image/png"/>
  <Override PartName="/ppt/media/image19.png" ContentType="image/png"/>
  <Override PartName="/ppt/media/image41.jpeg" ContentType="image/jpeg"/>
  <Override PartName="/ppt/media/image18.jpeg" ContentType="image/jpeg"/>
  <Override PartName="/ppt/media/image16.jpeg" ContentType="image/jpeg"/>
  <Override PartName="/ppt/media/image23.png" ContentType="image/png"/>
  <Override PartName="/ppt/media/image15.jpeg" ContentType="image/jpeg"/>
  <Override PartName="/ppt/media/image13.png" ContentType="image/png"/>
  <Override PartName="/ppt/media/image14.jpeg" ContentType="image/jpeg"/>
  <Override PartName="/ppt/media/image8.png" ContentType="image/png"/>
  <Override PartName="/ppt/media/image4.png" ContentType="image/png"/>
  <Override PartName="/ppt/media/image31.jpeg" ContentType="image/jpeg"/>
  <Override PartName="/ppt/media/image32.png" ContentType="image/png"/>
  <Override PartName="/ppt/media/image46.jpeg" ContentType="image/jpeg"/>
  <Override PartName="/ppt/media/image34.jpeg" ContentType="image/jpeg"/>
  <Override PartName="/ppt/media/image9.png" ContentType="image/png"/>
  <Override PartName="/ppt/media/image45.jpeg" ContentType="image/jpeg"/>
  <Override PartName="/ppt/media/image35.jpeg" ContentType="image/jpeg"/>
  <Override PartName="/ppt/media/image36.jpeg" ContentType="image/jpeg"/>
  <Override PartName="/ppt/media/image39.jpeg" ContentType="image/jpeg"/>
  <Override PartName="/ppt/media/image6.png" ContentType="image/png"/>
  <Override PartName="/ppt/media/image40.jpeg" ContentType="image/jpeg"/>
  <Override PartName="/ppt/media/image42.jpeg" ContentType="image/jpeg"/>
  <Override PartName="/ppt/media/image33.jpeg" ContentType="image/jpeg"/>
  <Override PartName="/ppt/media/image12.png" ContentType="image/png"/>
  <Override PartName="/ppt/media/image44.jpeg" ContentType="image/jpeg"/>
  <Override PartName="/ppt/media/image10.png" ContentType="image/png"/>
  <Override PartName="/ppt/media/image17.png" ContentType="image/png"/>
  <Override PartName="/ppt/media/image11.png" ContentType="image/png"/>
  <Override PartName="/ppt/media/image3.png" ContentType="image/png"/>
  <Override PartName="/ppt/media/image38.jpeg" ContentType="image/jpeg"/>
  <Override PartName="/ppt/media/image22.svg" ContentType="image/svg"/>
  <Override PartName="/ppt/media/image2.png" ContentType="image/png"/>
  <Override PartName="/ppt/media/image30.jpeg" ContentType="image/jpeg"/>
  <Override PartName="/ppt/media/image26.svg" ContentType="image/svg"/>
  <Override PartName="/ppt/media/image43.jpeg" ContentType="image/jpeg"/>
  <Override PartName="/ppt/media/image7.png" ContentType="image/png"/>
  <Override PartName="/ppt/media/image24.svg" ContentType="image/svg"/>
  <Override PartName="/ppt/media/image5.png" ContentType="image/pn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8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3" r:id="rId14"/>
    <p:sldMasterId id="2147483675" r:id="rId15"/>
    <p:sldMasterId id="2147483677" r:id="rId16"/>
    <p:sldMasterId id="2147483679" r:id="rId17"/>
    <p:sldMasterId id="2147483681" r:id="rId18"/>
    <p:sldMasterId id="2147483683" r:id="rId19"/>
    <p:sldMasterId id="2147483685" r:id="rId20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slide" Target="slides/slide12.xml"/><Relationship Id="rId33" Type="http://schemas.openxmlformats.org/officeDocument/2006/relationships/slide" Target="slides/slide13.xml"/><Relationship Id="rId34" Type="http://schemas.openxmlformats.org/officeDocument/2006/relationships/slide" Target="slides/slide14.xml"/><Relationship Id="rId35" Type="http://schemas.openxmlformats.org/officeDocument/2006/relationships/slide" Target="slides/slide15.xml"/><Relationship Id="rId36" Type="http://schemas.openxmlformats.org/officeDocument/2006/relationships/slide" Target="slides/slide16.xml"/><Relationship Id="rId37" Type="http://schemas.openxmlformats.org/officeDocument/2006/relationships/slide" Target="slides/slide17.xml"/><Relationship Id="rId38" Type="http://schemas.openxmlformats.org/officeDocument/2006/relationships/slide" Target="slides/slide18.xml"/><Relationship Id="rId39" Type="http://schemas.openxmlformats.org/officeDocument/2006/relationships/slide" Target="slides/slide19.xml"/><Relationship Id="rId4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M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M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E4E67665-D98F-4BCE-8559-AEA837BDA6B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50522F6-1915-4ECC-9704-8C5B257A2BD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M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ZM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ED15F74F-CA76-4A07-9F5E-1C7D66256CE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5A8D1152-B624-4D1D-B98E-2EEDF8764CB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99ED7B3C-27B9-47EC-98D7-EFCF66B8002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DBAD4F6F-01B3-4D37-87C2-68535A385CB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A1BE7098-FF7B-4416-A7D5-BE2736EBCB7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797F1A5E-C434-4BE9-BE19-5F22EB60D2E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DF42D469-11DB-418A-8083-887B6481DC9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3E4F14-3C92-4C79-88B0-7A5096BF515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C8BBEB0E-B23B-437E-8211-B81488DEF95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0FF4BF4-A285-447C-A977-2128195A9CB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BA430E7-5B94-48B7-85B0-85E79B2E2ED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A25812D-48E5-476C-A330-F40D4C99E25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4A8EEC8-B2F6-487A-A98A-E48359D77E9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DA81535-782D-4D85-9EAF-31FA3BE951F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19936F4B-736A-4483-B704-3ADBA3DE7CD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F9C390B1-758E-49DE-BA7E-0A3AB5208D8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ZM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4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5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6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7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8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9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7452360" y="1728720"/>
            <a:ext cx="4126680" cy="72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ZM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ZM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ZM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ZM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1" descr=""/>
          <p:cNvPicPr/>
          <p:nvPr/>
        </p:nvPicPr>
        <p:blipFill>
          <a:blip r:embed="rId2"/>
          <a:stretch/>
        </p:blipFill>
        <p:spPr>
          <a:xfrm>
            <a:off x="1800" y="0"/>
            <a:ext cx="12187800" cy="685728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70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6956262-126D-404D-B3BB-529C0D11EA2C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ZM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ZM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ZM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ZM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ZM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ZM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ZM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B48026D-17E0-41C6-BA38-EC77536E85E1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ZM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ZM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ZM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ZM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ZM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ZM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ZM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6746757-3309-4DF3-ADD7-C69BBF7557F5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ZM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ZM" sz="1400" strike="noStrike" u="none">
                <a:solidFill>
                  <a:srgbClr val="ffffff"/>
                </a:solidFill>
                <a:uFillTx/>
                <a:latin typeface="Times New Roman"/>
              </a:rPr>
              <a:t> </a:t>
            </a:r>
            <a:endParaRPr b="0" lang="en-ZM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ZM" sz="44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ZM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ZM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ZM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ZM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ZM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ZM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ZM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ZM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ZM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ZM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ZM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ZM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  <p:sldLayoutId id="2147483672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88" name="PlaceHolder 1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4A8BC4C-8DB1-4731-8A01-00311BDAC09B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ZM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ZM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ZM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ZM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ZM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ZM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ZM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94" name="PlaceHolder 1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341FC1E-B667-4CB6-9742-FD099A5E6D74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ZM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ZM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ZM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ZM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ZM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ZM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ZM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100" name="PlaceHolder 1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F74F61E-9DAF-4735-95AE-52A0FB49D047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ZM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ZM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ZM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ZM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ZM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ZM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ZM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7" descr=""/>
          <p:cNvPicPr/>
          <p:nvPr/>
        </p:nvPicPr>
        <p:blipFill>
          <a:blip r:embed="rId2"/>
          <a:stretch/>
        </p:blipFill>
        <p:spPr>
          <a:xfrm>
            <a:off x="1800" y="0"/>
            <a:ext cx="12187800" cy="685728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106" name="PlaceHolder 1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9372B9B-00BF-4C28-8507-51D286F3E5A4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ZM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ZM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ZM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ZM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ZM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ZM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ZM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ZM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ZM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ZM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ZM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 descr=""/>
          <p:cNvPicPr/>
          <p:nvPr/>
        </p:nvPicPr>
        <p:blipFill>
          <a:blip r:embed="rId2"/>
          <a:stretch/>
        </p:blipFill>
        <p:spPr>
          <a:xfrm>
            <a:off x="1800" y="0"/>
            <a:ext cx="12187800" cy="685728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114" name="PlaceHolder 1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&lt;footer&gt;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148C1A4-BD3C-492D-9EBE-E74C4838FEDD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ZM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ZM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ZM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ZM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ZM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ZM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ZM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2" descr=""/>
          <p:cNvPicPr/>
          <p:nvPr/>
        </p:nvPicPr>
        <p:blipFill>
          <a:blip r:embed="rId2"/>
          <a:stretch/>
        </p:blipFill>
        <p:spPr>
          <a:xfrm>
            <a:off x="1800" y="0"/>
            <a:ext cx="12187800" cy="685728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cxnSp>
        <p:nvCxnSpPr>
          <p:cNvPr id="120" name="Straight Connector 13"/>
          <p:cNvCxnSpPr/>
          <p:nvPr/>
        </p:nvCxnSpPr>
        <p:spPr>
          <a:xfrm>
            <a:off x="832320" y="3939840"/>
            <a:ext cx="2904480" cy="720"/>
          </a:xfrm>
          <a:prstGeom prst="straightConnector1">
            <a:avLst/>
          </a:prstGeom>
          <a:ln w="6480">
            <a:solidFill>
              <a:srgbClr val="15c7c7"/>
            </a:solidFill>
            <a:miter/>
          </a:ln>
        </p:spPr>
      </p:cxnSp>
      <p:cxnSp>
        <p:nvCxnSpPr>
          <p:cNvPr id="121" name="Straight Connector 25"/>
          <p:cNvCxnSpPr/>
          <p:nvPr/>
        </p:nvCxnSpPr>
        <p:spPr>
          <a:xfrm>
            <a:off x="4699080" y="3939840"/>
            <a:ext cx="2904480" cy="720"/>
          </a:xfrm>
          <a:prstGeom prst="straightConnector1">
            <a:avLst/>
          </a:prstGeom>
          <a:ln w="6480">
            <a:solidFill>
              <a:srgbClr val="15c7c7"/>
            </a:solidFill>
            <a:miter/>
          </a:ln>
        </p:spPr>
      </p:cxnSp>
      <p:cxnSp>
        <p:nvCxnSpPr>
          <p:cNvPr id="122" name="Straight Connector 29"/>
          <p:cNvCxnSpPr/>
          <p:nvPr/>
        </p:nvCxnSpPr>
        <p:spPr>
          <a:xfrm>
            <a:off x="8566200" y="3939840"/>
            <a:ext cx="2904120" cy="720"/>
          </a:xfrm>
          <a:prstGeom prst="straightConnector1">
            <a:avLst/>
          </a:prstGeom>
          <a:ln w="6480">
            <a:solidFill>
              <a:srgbClr val="15c7c7"/>
            </a:solidFill>
            <a:miter/>
          </a:ln>
        </p:spPr>
      </p:cxnSp>
      <p:sp>
        <p:nvSpPr>
          <p:cNvPr id="123" name="PlaceHolder 1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&lt;footer&gt;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D0C1588-FA6B-4F47-931A-D1114168CB95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ZM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ZM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ZM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ZM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ZM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ZM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ZM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"/>
          <p:cNvPicPr/>
          <p:nvPr/>
        </p:nvPicPr>
        <p:blipFill>
          <a:blip r:embed="rId2"/>
          <a:stretch/>
        </p:blipFill>
        <p:spPr>
          <a:xfrm>
            <a:off x="1800" y="0"/>
            <a:ext cx="12187800" cy="685728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6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F557190-109E-4091-973C-C80D60ABAFC0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ZM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ZM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ZM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ZM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ZM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ZM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ZM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>
            <a:lumMod val="1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A534367-C89D-400A-88E7-26554E99E6B0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ZM" sz="1400" strike="noStrike" u="non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ZM" sz="1400" strike="noStrike" u="none">
                <a:solidFill>
                  <a:srgbClr val="ffffff"/>
                </a:solidFill>
                <a:uFillTx/>
                <a:latin typeface="Times New Roman"/>
              </a:rPr>
              <a:t> </a:t>
            </a:r>
            <a:endParaRPr b="0" lang="en-ZM" sz="1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ZM" sz="4400" strike="noStrike" u="non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  <a:endParaRPr b="0" lang="en-ZM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ZM" sz="3200" strike="noStrike" u="non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  <a:endParaRPr b="0" lang="en-ZM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ZM" sz="2800" strike="noStrike" u="non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  <a:endParaRPr b="0" lang="en-ZM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ZM" sz="2400" strike="noStrike" u="none">
                <a:solidFill>
                  <a:srgbClr val="ffffff"/>
                </a:solidFill>
                <a:uFillTx/>
                <a:latin typeface="Arial"/>
              </a:rPr>
              <a:t>Third Outline Level</a:t>
            </a:r>
            <a:endParaRPr b="0" lang="en-ZM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ZM" sz="2000" strike="noStrike" u="non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  <a:endParaRPr b="0" lang="en-ZM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ffffff"/>
                </a:solidFill>
                <a:uFillTx/>
                <a:latin typeface="Arial"/>
              </a:rPr>
              <a:t>Fifth Outline Level</a:t>
            </a:r>
            <a:endParaRPr b="0" lang="en-ZM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ffffff"/>
                </a:solidFill>
                <a:uFillTx/>
                <a:latin typeface="Arial"/>
              </a:rPr>
              <a:t>Sixth Outline Level</a:t>
            </a:r>
            <a:endParaRPr b="0" lang="en-ZM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  <a:endParaRPr b="0" lang="en-ZM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"/>
          <p:cNvPicPr/>
          <p:nvPr/>
        </p:nvPicPr>
        <p:blipFill>
          <a:blip r:embed="rId2"/>
          <a:stretch/>
        </p:blipFill>
        <p:spPr>
          <a:xfrm>
            <a:off x="1800" y="0"/>
            <a:ext cx="12187800" cy="685728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17" name="Rectangle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  <a:ea typeface="DejaVu Sans"/>
            </a:endParaRPr>
          </a:p>
        </p:txBody>
      </p:sp>
      <p:cxnSp>
        <p:nvCxnSpPr>
          <p:cNvPr id="18" name="Straight Connector 15"/>
          <p:cNvCxnSpPr/>
          <p:nvPr/>
        </p:nvCxnSpPr>
        <p:spPr>
          <a:xfrm>
            <a:off x="3757680" y="3713040"/>
            <a:ext cx="4684680" cy="720"/>
          </a:xfrm>
          <a:prstGeom prst="straightConnector1">
            <a:avLst/>
          </a:prstGeom>
          <a:ln w="6480">
            <a:solidFill>
              <a:srgbClr val="15c7c7"/>
            </a:solidFill>
            <a:miter/>
          </a:ln>
        </p:spPr>
      </p:cxnSp>
      <p:cxnSp>
        <p:nvCxnSpPr>
          <p:cNvPr id="19" name="Straight Connector 16"/>
          <p:cNvCxnSpPr/>
          <p:nvPr/>
        </p:nvCxnSpPr>
        <p:spPr>
          <a:xfrm flipV="1">
            <a:off x="6091200" y="2030040"/>
            <a:ext cx="5400" cy="3377520"/>
          </a:xfrm>
          <a:prstGeom prst="straightConnector1">
            <a:avLst/>
          </a:prstGeom>
          <a:ln w="6480">
            <a:solidFill>
              <a:srgbClr val="15c7c7"/>
            </a:solidFill>
            <a:miter/>
          </a:ln>
        </p:spPr>
      </p:cxnSp>
      <p:sp>
        <p:nvSpPr>
          <p:cNvPr id="20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090C1A5-5107-40F8-B31A-B063C73FD8EF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ZM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ZM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ZM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ZM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ZM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ZM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ZM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5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26" name="PlaceHolder 1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A2E54E7-07F4-4106-B968-2531970B1FF7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ZM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ZM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ZM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ZM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ZM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ZM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ZM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32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0CCC1AE-EFEE-454D-82A0-5CD6540059D2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ZM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ZM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ZM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ZM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ZM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ZM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ZM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38" name="PlaceHolder 1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CE19FDC-D993-4828-89A6-F70079C03D94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ZM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ZM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ZM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ZM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ZM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ZM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ZM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5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44" name="Rectangle 8"/>
          <p:cNvSpPr/>
          <p:nvPr/>
        </p:nvSpPr>
        <p:spPr>
          <a:xfrm>
            <a:off x="739440" y="739440"/>
            <a:ext cx="10712520" cy="5378760"/>
          </a:xfrm>
          <a:prstGeom prst="rect">
            <a:avLst/>
          </a:prstGeom>
          <a:solidFill>
            <a:schemeClr val="lt2">
              <a:alpha val="8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  <a:ea typeface="DejaVu Sans"/>
            </a:endParaRPr>
          </a:p>
        </p:txBody>
      </p:sp>
      <p:sp>
        <p:nvSpPr>
          <p:cNvPr id="45" name="Rectangle 25"/>
          <p:cNvSpPr/>
          <p:nvPr/>
        </p:nvSpPr>
        <p:spPr>
          <a:xfrm>
            <a:off x="1686240" y="2684520"/>
            <a:ext cx="1721520" cy="1736640"/>
          </a:xfrm>
          <a:prstGeom prst="rect">
            <a:avLst/>
          </a:prstGeom>
          <a:noFill/>
          <a:ln w="25560">
            <a:solidFill>
              <a:srgbClr val="0c1a6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  <a:ea typeface="DejaVu Sans"/>
            </a:endParaRPr>
          </a:p>
        </p:txBody>
      </p:sp>
      <p:sp>
        <p:nvSpPr>
          <p:cNvPr id="46" name="Rectangle 27"/>
          <p:cNvSpPr/>
          <p:nvPr/>
        </p:nvSpPr>
        <p:spPr>
          <a:xfrm>
            <a:off x="4058640" y="2684520"/>
            <a:ext cx="1721520" cy="1736640"/>
          </a:xfrm>
          <a:prstGeom prst="rect">
            <a:avLst/>
          </a:prstGeom>
          <a:noFill/>
          <a:ln w="25560">
            <a:solidFill>
              <a:srgbClr val="0c1a6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  <a:ea typeface="DejaVu Sans"/>
            </a:endParaRPr>
          </a:p>
        </p:txBody>
      </p:sp>
      <p:sp>
        <p:nvSpPr>
          <p:cNvPr id="47" name="Rectangle 29"/>
          <p:cNvSpPr/>
          <p:nvPr/>
        </p:nvSpPr>
        <p:spPr>
          <a:xfrm>
            <a:off x="6430680" y="2684520"/>
            <a:ext cx="1721520" cy="1736640"/>
          </a:xfrm>
          <a:prstGeom prst="rect">
            <a:avLst/>
          </a:prstGeom>
          <a:noFill/>
          <a:ln w="25560">
            <a:solidFill>
              <a:srgbClr val="0c1a6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  <a:ea typeface="DejaVu Sans"/>
            </a:endParaRPr>
          </a:p>
        </p:txBody>
      </p:sp>
      <p:sp>
        <p:nvSpPr>
          <p:cNvPr id="48" name="Rectangle 31"/>
          <p:cNvSpPr/>
          <p:nvPr/>
        </p:nvSpPr>
        <p:spPr>
          <a:xfrm>
            <a:off x="8803080" y="2684520"/>
            <a:ext cx="1721520" cy="1736640"/>
          </a:xfrm>
          <a:prstGeom prst="rect">
            <a:avLst/>
          </a:prstGeom>
          <a:noFill/>
          <a:ln w="25560">
            <a:solidFill>
              <a:srgbClr val="0c1a6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  <a:ea typeface="DejaVu Sans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01721CB-5FF9-4C28-8369-051CAE1162A3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ZM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ZM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ZM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ZM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ZM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ZM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ZM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55" name="Rectangle 10"/>
          <p:cNvSpPr/>
          <p:nvPr/>
        </p:nvSpPr>
        <p:spPr>
          <a:xfrm>
            <a:off x="739440" y="739440"/>
            <a:ext cx="10712520" cy="5378760"/>
          </a:xfrm>
          <a:prstGeom prst="rect">
            <a:avLst/>
          </a:prstGeom>
          <a:solidFill>
            <a:schemeClr val="lt2">
              <a:alpha val="85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  <a:ea typeface="DejaVu Sans"/>
            </a:endParaRPr>
          </a:p>
        </p:txBody>
      </p:sp>
      <p:sp>
        <p:nvSpPr>
          <p:cNvPr id="56" name="Rectangle 73"/>
          <p:cNvSpPr/>
          <p:nvPr/>
        </p:nvSpPr>
        <p:spPr>
          <a:xfrm>
            <a:off x="1947240" y="2272680"/>
            <a:ext cx="1060560" cy="793440"/>
          </a:xfrm>
          <a:prstGeom prst="rect">
            <a:avLst/>
          </a:prstGeom>
          <a:noFill/>
          <a:ln w="25560">
            <a:solidFill>
              <a:srgbClr val="0c1a6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  <a:ea typeface="DejaVu Sans"/>
            </a:endParaRPr>
          </a:p>
        </p:txBody>
      </p:sp>
      <p:sp>
        <p:nvSpPr>
          <p:cNvPr id="57" name="Rectangle 78"/>
          <p:cNvSpPr/>
          <p:nvPr/>
        </p:nvSpPr>
        <p:spPr>
          <a:xfrm>
            <a:off x="1947240" y="4100040"/>
            <a:ext cx="1060560" cy="793440"/>
          </a:xfrm>
          <a:prstGeom prst="rect">
            <a:avLst/>
          </a:prstGeom>
          <a:noFill/>
          <a:ln w="25560">
            <a:solidFill>
              <a:srgbClr val="0c1a6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  <a:ea typeface="DejaVu Sans"/>
            </a:endParaRPr>
          </a:p>
        </p:txBody>
      </p:sp>
      <p:sp>
        <p:nvSpPr>
          <p:cNvPr id="58" name="Rectangle 80"/>
          <p:cNvSpPr/>
          <p:nvPr/>
        </p:nvSpPr>
        <p:spPr>
          <a:xfrm>
            <a:off x="4367520" y="2264760"/>
            <a:ext cx="1060560" cy="793440"/>
          </a:xfrm>
          <a:prstGeom prst="rect">
            <a:avLst/>
          </a:prstGeom>
          <a:noFill/>
          <a:ln w="25560">
            <a:solidFill>
              <a:srgbClr val="0c1a6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  <a:ea typeface="DejaVu Sans"/>
            </a:endParaRPr>
          </a:p>
        </p:txBody>
      </p:sp>
      <p:sp>
        <p:nvSpPr>
          <p:cNvPr id="59" name="Rectangle 82"/>
          <p:cNvSpPr/>
          <p:nvPr/>
        </p:nvSpPr>
        <p:spPr>
          <a:xfrm>
            <a:off x="4367520" y="4092120"/>
            <a:ext cx="1060560" cy="793440"/>
          </a:xfrm>
          <a:prstGeom prst="rect">
            <a:avLst/>
          </a:prstGeom>
          <a:noFill/>
          <a:ln w="25560">
            <a:solidFill>
              <a:srgbClr val="0c1a6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  <a:ea typeface="DejaVu Sans"/>
            </a:endParaRPr>
          </a:p>
        </p:txBody>
      </p:sp>
      <p:sp>
        <p:nvSpPr>
          <p:cNvPr id="60" name="Rectangle 84"/>
          <p:cNvSpPr/>
          <p:nvPr/>
        </p:nvSpPr>
        <p:spPr>
          <a:xfrm>
            <a:off x="6788160" y="2269440"/>
            <a:ext cx="1060560" cy="793440"/>
          </a:xfrm>
          <a:prstGeom prst="rect">
            <a:avLst/>
          </a:prstGeom>
          <a:noFill/>
          <a:ln w="25560">
            <a:solidFill>
              <a:srgbClr val="0c1a6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  <a:ea typeface="DejaVu Sans"/>
            </a:endParaRPr>
          </a:p>
        </p:txBody>
      </p:sp>
      <p:sp>
        <p:nvSpPr>
          <p:cNvPr id="61" name="Rectangle 86"/>
          <p:cNvSpPr/>
          <p:nvPr/>
        </p:nvSpPr>
        <p:spPr>
          <a:xfrm>
            <a:off x="6788160" y="4096800"/>
            <a:ext cx="1060560" cy="793440"/>
          </a:xfrm>
          <a:prstGeom prst="rect">
            <a:avLst/>
          </a:prstGeom>
          <a:noFill/>
          <a:ln w="25560">
            <a:solidFill>
              <a:srgbClr val="0c1a6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  <a:ea typeface="DejaVu Sans"/>
            </a:endParaRPr>
          </a:p>
        </p:txBody>
      </p:sp>
      <p:sp>
        <p:nvSpPr>
          <p:cNvPr id="62" name="Rectangle 88"/>
          <p:cNvSpPr/>
          <p:nvPr/>
        </p:nvSpPr>
        <p:spPr>
          <a:xfrm>
            <a:off x="9208800" y="2261160"/>
            <a:ext cx="1060560" cy="793440"/>
          </a:xfrm>
          <a:prstGeom prst="rect">
            <a:avLst/>
          </a:prstGeom>
          <a:noFill/>
          <a:ln w="25560">
            <a:solidFill>
              <a:srgbClr val="0c1a6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  <a:ea typeface="DejaVu Sans"/>
            </a:endParaRPr>
          </a:p>
        </p:txBody>
      </p:sp>
      <p:sp>
        <p:nvSpPr>
          <p:cNvPr id="63" name="Rectangle 90"/>
          <p:cNvSpPr/>
          <p:nvPr/>
        </p:nvSpPr>
        <p:spPr>
          <a:xfrm>
            <a:off x="9208800" y="4088880"/>
            <a:ext cx="1060560" cy="793440"/>
          </a:xfrm>
          <a:prstGeom prst="rect">
            <a:avLst/>
          </a:prstGeom>
          <a:noFill/>
          <a:ln w="25560">
            <a:solidFill>
              <a:srgbClr val="0c1a6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  <a:ea typeface="DejaVu Sans"/>
            </a:endParaRPr>
          </a:p>
        </p:txBody>
      </p:sp>
      <p:sp>
        <p:nvSpPr>
          <p:cNvPr id="64" name="PlaceHolder 1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 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29326A2-46C3-4394-B661-3E59CCD50DE7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1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ZM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ZM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ZM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ZM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ZM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ZM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ZM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ZM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ZM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5" Type="http://schemas.openxmlformats.org/officeDocument/2006/relationships/slideLayout" Target="../slideLayouts/slideLayout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jpeg"/><Relationship Id="rId4" Type="http://schemas.openxmlformats.org/officeDocument/2006/relationships/image" Target="../media/image40.jpeg"/><Relationship Id="rId5" Type="http://schemas.openxmlformats.org/officeDocument/2006/relationships/image" Target="../media/image41.jpeg"/><Relationship Id="rId6" Type="http://schemas.openxmlformats.org/officeDocument/2006/relationships/image" Target="../media/image42.jpeg"/><Relationship Id="rId7" Type="http://schemas.openxmlformats.org/officeDocument/2006/relationships/image" Target="../media/image43.jpeg"/><Relationship Id="rId8" Type="http://schemas.openxmlformats.org/officeDocument/2006/relationships/image" Target="../media/image44.jpeg"/><Relationship Id="rId9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1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svg"/><Relationship Id="rId3" Type="http://schemas.openxmlformats.org/officeDocument/2006/relationships/image" Target="../media/image21.png"/><Relationship Id="rId4" Type="http://schemas.openxmlformats.org/officeDocument/2006/relationships/image" Target="../media/image22.svg"/><Relationship Id="rId5" Type="http://schemas.openxmlformats.org/officeDocument/2006/relationships/image" Target="../media/image23.png"/><Relationship Id="rId6" Type="http://schemas.openxmlformats.org/officeDocument/2006/relationships/image" Target="../media/image24.svg"/><Relationship Id="rId7" Type="http://schemas.openxmlformats.org/officeDocument/2006/relationships/image" Target="../media/image25.png"/><Relationship Id="rId8" Type="http://schemas.openxmlformats.org/officeDocument/2006/relationships/image" Target="../media/image26.svg"/><Relationship Id="rId9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rcRect l="0" t="0" r="17021" b="0"/>
          <a:stretch/>
        </p:blipFill>
        <p:spPr>
          <a:xfrm>
            <a:off x="720000" y="739440"/>
            <a:ext cx="6856920" cy="550728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323040" y="1663560"/>
            <a:ext cx="5868360" cy="2003040"/>
          </a:xfrm>
          <a:prstGeom prst="rect">
            <a:avLst/>
          </a:prstGeom>
          <a:solidFill>
            <a:schemeClr val="accent2">
              <a:alpha val="80000"/>
            </a:schemeClr>
          </a:solidFill>
          <a:ln w="0">
            <a:noFill/>
          </a:ln>
        </p:spPr>
        <p:txBody>
          <a:bodyPr lIns="557640" rIns="91440" tIns="530280" bIns="4572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800" spc="400" strike="noStrike" u="none" cap="all">
                <a:solidFill>
                  <a:srgbClr val="ffffff"/>
                </a:solidFill>
                <a:uFillTx/>
                <a:latin typeface="Posterama Bold"/>
              </a:rPr>
              <a:t>Smart BIN: AI-DRIVEN WASTE SORTING</a:t>
            </a:r>
            <a:endParaRPr b="0" lang="en-ZM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822000" y="3060000"/>
            <a:ext cx="4924440" cy="338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99" strike="noStrike" u="none">
                <a:solidFill>
                  <a:schemeClr val="dk1"/>
                </a:solidFill>
                <a:uFillTx/>
                <a:latin typeface="Bierstadt"/>
              </a:rPr>
              <a:t>BULAYA MWANAUTE</a:t>
            </a:r>
            <a:r>
              <a:rPr b="0" lang="en-US" sz="2400" spc="99" strike="noStrike" u="none">
                <a:solidFill>
                  <a:schemeClr val="accent5"/>
                </a:solidFill>
                <a:uFillTx/>
                <a:latin typeface="Bierstadt"/>
              </a:rPr>
              <a:t>​</a:t>
            </a:r>
            <a:endParaRPr b="0" lang="en-ZM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Placeholder 332" descr="A woman with VR goggles on her face&#10;"/>
          <p:cNvPicPr/>
          <p:nvPr/>
        </p:nvPicPr>
        <p:blipFill>
          <a:blip r:embed="rId1"/>
          <a:stretch/>
        </p:blipFill>
        <p:spPr>
          <a:xfrm>
            <a:off x="0" y="0"/>
            <a:ext cx="5333760" cy="686664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192" name="PlaceHolder 1"/>
          <p:cNvSpPr>
            <a:spLocks noGrp="1"/>
          </p:cNvSpPr>
          <p:nvPr>
            <p:ph/>
          </p:nvPr>
        </p:nvSpPr>
        <p:spPr>
          <a:xfrm>
            <a:off x="6353640" y="3260520"/>
            <a:ext cx="1151280" cy="767520"/>
          </a:xfrm>
          <a:prstGeom prst="rect">
            <a:avLst/>
          </a:prstGeom>
          <a:noFill/>
          <a:ln w="28440">
            <a:solidFill>
              <a:schemeClr val="accent5">
                <a:lumMod val="40000"/>
                <a:lumOff val="60000"/>
              </a:schemeClr>
            </a:solidFill>
            <a:round/>
          </a:ln>
        </p:spPr>
        <p:txBody>
          <a:bodyPr lIns="91440" rIns="91440" tIns="45720" bIns="45720" anchor="ctr">
            <a:noAutofit/>
          </a:bodyPr>
          <a:p>
            <a:pPr indent="0">
              <a:spcBef>
                <a:spcPts val="1417"/>
              </a:spcBef>
              <a:buNone/>
            </a:pPr>
            <a:endParaRPr b="0" lang="en-ZM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ftr" idx="6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6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DAA7E8C-5E84-4141-8B10-65A82C59353E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6353640" y="4773600"/>
            <a:ext cx="1151280" cy="767520"/>
          </a:xfrm>
          <a:prstGeom prst="rect">
            <a:avLst/>
          </a:prstGeom>
          <a:noFill/>
          <a:ln w="28440">
            <a:solidFill>
              <a:schemeClr val="accent5">
                <a:lumMod val="40000"/>
                <a:lumOff val="60000"/>
              </a:schemeClr>
            </a:solidFill>
            <a:round/>
          </a:ln>
        </p:spPr>
        <p:txBody>
          <a:bodyPr lIns="91440" rIns="91440" tIns="45720" bIns="45720" anchor="ctr">
            <a:noAutofit/>
          </a:bodyPr>
          <a:p>
            <a:pPr indent="0">
              <a:spcBef>
                <a:spcPts val="1417"/>
              </a:spcBef>
              <a:buNone/>
            </a:pPr>
            <a:endParaRPr b="0" lang="en-ZM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/>
          </p:nvPr>
        </p:nvSpPr>
        <p:spPr>
          <a:xfrm>
            <a:off x="7818120" y="1609920"/>
            <a:ext cx="3364200" cy="117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Opportunity to build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Fully inclusive market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Total addressable market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/>
          </p:nvPr>
        </p:nvSpPr>
        <p:spPr>
          <a:xfrm>
            <a:off x="6347520" y="1747440"/>
            <a:ext cx="1151280" cy="767520"/>
          </a:xfrm>
          <a:prstGeom prst="rect">
            <a:avLst/>
          </a:prstGeom>
          <a:noFill/>
          <a:ln w="28440">
            <a:solidFill>
              <a:schemeClr val="accent5">
                <a:lumMod val="40000"/>
                <a:lumOff val="60000"/>
              </a:schemeClr>
            </a:solidFill>
            <a:round/>
          </a:ln>
        </p:spPr>
        <p:txBody>
          <a:bodyPr lIns="91440" rIns="91440" tIns="45720" bIns="45720" anchor="ctr">
            <a:noAutofit/>
          </a:bodyPr>
          <a:p>
            <a:pPr indent="0">
              <a:spcBef>
                <a:spcPts val="1417"/>
              </a:spcBef>
              <a:buNone/>
            </a:pPr>
            <a:endParaRPr b="0" lang="en-ZM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/>
          </p:nvPr>
        </p:nvSpPr>
        <p:spPr>
          <a:xfrm>
            <a:off x="7818120" y="3129480"/>
            <a:ext cx="3364200" cy="116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Freedom to invent​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Selectively inclusive market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Serviceable available market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9" name="PlaceHolder 8"/>
          <p:cNvSpPr>
            <a:spLocks noGrp="1"/>
          </p:cNvSpPr>
          <p:nvPr>
            <p:ph/>
          </p:nvPr>
        </p:nvSpPr>
        <p:spPr>
          <a:xfrm>
            <a:off x="7818120" y="4648320"/>
            <a:ext cx="3364200" cy="116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Few competitors​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Specifically targeted market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Serviceable obtainable market​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5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0" name="PlaceHolder 9"/>
          <p:cNvSpPr>
            <a:spLocks noGrp="1"/>
          </p:cNvSpPr>
          <p:nvPr>
            <p:ph type="title"/>
          </p:nvPr>
        </p:nvSpPr>
        <p:spPr>
          <a:xfrm>
            <a:off x="6207120" y="746640"/>
            <a:ext cx="5184000" cy="46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Market Comparison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2796120" y="1649520"/>
            <a:ext cx="5184000" cy="46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400" strike="noStrike" u="none" cap="all">
                <a:solidFill>
                  <a:schemeClr val="accent6"/>
                </a:solidFill>
                <a:uFillTx/>
                <a:latin typeface="Posterama Bold"/>
              </a:rPr>
              <a:t>Our competition</a:t>
            </a:r>
            <a:endParaRPr b="0" lang="en-ZM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02" name="Picture Placeholder 64" descr="Robotic hand and human hand almost touching with their pointer fingers"/>
          <p:cNvPicPr/>
          <p:nvPr/>
        </p:nvPicPr>
        <p:blipFill>
          <a:blip r:embed="rId1"/>
          <a:stretch/>
        </p:blipFill>
        <p:spPr>
          <a:xfrm flipH="1" rot="5400000">
            <a:off x="-2092320" y="2093040"/>
            <a:ext cx="6857280" cy="267120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2811960" y="2502360"/>
            <a:ext cx="3974400" cy="4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600" spc="99" strike="noStrike" u="none" cap="all">
                <a:solidFill>
                  <a:schemeClr val="accent6"/>
                </a:solidFill>
                <a:uFillTx/>
                <a:latin typeface="Posterama Bold"/>
              </a:rPr>
              <a:t>Contoso​</a:t>
            </a:r>
            <a:endParaRPr b="0" lang="en-ZM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7378920" y="2502360"/>
            <a:ext cx="3695040" cy="4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99" strike="noStrike" u="none" cap="all">
                <a:solidFill>
                  <a:schemeClr val="accent6"/>
                </a:solidFill>
                <a:uFillTx/>
                <a:latin typeface="Posterama Bold"/>
              </a:rPr>
              <a:t>Competitors​</a:t>
            </a:r>
            <a:endParaRPr b="0" lang="en-ZM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2811960" y="2882160"/>
            <a:ext cx="3974400" cy="296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Our product is priced below that of other task management tools on the market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Simple and easy to use app and website, compared to the complex tools of our competitors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Affordability is the main draw for our consumers to our product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7378920" y="2882160"/>
            <a:ext cx="3695040" cy="296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Company A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br>
              <a:rPr sz="1400"/>
            </a:b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Product is more expensive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Companies B &amp; C 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br>
              <a:rPr sz="1400"/>
            </a:b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Product is expensive and inconvenient to use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Companies D &amp; E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br>
              <a:rPr sz="1400"/>
            </a:b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Product is affordable, but inconvenient to use</a:t>
            </a:r>
            <a:endParaRPr b="0" lang="en-ZM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 type="ftr" idx="6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 type="sldNum" idx="6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DCBC1DF-3E7A-423D-BBE9-A8B1F1A24E3F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794520" y="716040"/>
            <a:ext cx="48639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800" spc="400" strike="noStrike" u="none" cap="all">
                <a:solidFill>
                  <a:schemeClr val="lt1"/>
                </a:solidFill>
                <a:uFillTx/>
                <a:latin typeface="Posterama Bold"/>
              </a:rPr>
              <a:t>competition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5238000" y="1538280"/>
            <a:ext cx="1706400" cy="49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0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Convenient</a:t>
            </a:r>
            <a:endParaRPr b="0" lang="en-ZM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3744720" y="2307600"/>
            <a:ext cx="1182600" cy="49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201" strike="noStrike" u="none" cap="all">
                <a:solidFill>
                  <a:schemeClr val="accent2">
                    <a:lumMod val="20000"/>
                    <a:lumOff val="80000"/>
                  </a:schemeClr>
                </a:solidFill>
                <a:uFillTx/>
                <a:latin typeface="Posterama Bold"/>
              </a:rPr>
              <a:t>A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6754320" y="2067480"/>
            <a:ext cx="1706400" cy="104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lt1"/>
                </a:solidFill>
                <a:uFillTx/>
                <a:latin typeface="Posterama Bold"/>
              </a:rPr>
              <a:t>Contoso</a:t>
            </a:r>
            <a:endParaRPr b="0" lang="en-ZM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/>
          </p:nvPr>
        </p:nvSpPr>
        <p:spPr>
          <a:xfrm>
            <a:off x="2545200" y="3467160"/>
            <a:ext cx="1208520" cy="49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0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Expensive​</a:t>
            </a:r>
            <a:endParaRPr b="0" lang="en-ZM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/>
          </p:nvPr>
        </p:nvSpPr>
        <p:spPr>
          <a:xfrm>
            <a:off x="8441640" y="3467160"/>
            <a:ext cx="1379880" cy="49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0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Affordable</a:t>
            </a:r>
            <a:endParaRPr b="0" lang="en-ZM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5" name="PlaceHolder 7"/>
          <p:cNvSpPr>
            <a:spLocks noGrp="1"/>
          </p:cNvSpPr>
          <p:nvPr>
            <p:ph/>
          </p:nvPr>
        </p:nvSpPr>
        <p:spPr>
          <a:xfrm>
            <a:off x="2643840" y="4552200"/>
            <a:ext cx="1182600" cy="49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201" strike="noStrike" u="none" cap="all">
                <a:solidFill>
                  <a:schemeClr val="accent6">
                    <a:lumMod val="40000"/>
                    <a:lumOff val="60000"/>
                  </a:schemeClr>
                </a:solidFill>
                <a:uFillTx/>
                <a:latin typeface="Posterama Bold"/>
              </a:rPr>
              <a:t>D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6" name="PlaceHolder 8"/>
          <p:cNvSpPr>
            <a:spLocks noGrp="1"/>
          </p:cNvSpPr>
          <p:nvPr>
            <p:ph/>
          </p:nvPr>
        </p:nvSpPr>
        <p:spPr>
          <a:xfrm>
            <a:off x="4181040" y="4420440"/>
            <a:ext cx="1182600" cy="49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201" strike="noStrike" u="none" cap="all">
                <a:solidFill>
                  <a:schemeClr val="accent1">
                    <a:lumMod val="20000"/>
                    <a:lumOff val="80000"/>
                  </a:schemeClr>
                </a:solidFill>
                <a:uFillTx/>
                <a:latin typeface="Posterama Bold"/>
              </a:rPr>
              <a:t>E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7" name="PlaceHolder 9"/>
          <p:cNvSpPr>
            <a:spLocks noGrp="1"/>
          </p:cNvSpPr>
          <p:nvPr>
            <p:ph/>
          </p:nvPr>
        </p:nvSpPr>
        <p:spPr>
          <a:xfrm>
            <a:off x="6400080" y="4120920"/>
            <a:ext cx="1182600" cy="49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201" strike="noStrike" u="none" cap="all">
                <a:solidFill>
                  <a:schemeClr val="accent1">
                    <a:lumMod val="40000"/>
                    <a:lumOff val="60000"/>
                  </a:schemeClr>
                </a:solidFill>
                <a:uFillTx/>
                <a:latin typeface="Posterama Bold"/>
              </a:rPr>
              <a:t>B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8" name="PlaceHolder 10"/>
          <p:cNvSpPr>
            <a:spLocks noGrp="1"/>
          </p:cNvSpPr>
          <p:nvPr>
            <p:ph/>
          </p:nvPr>
        </p:nvSpPr>
        <p:spPr>
          <a:xfrm>
            <a:off x="7860600" y="4820760"/>
            <a:ext cx="1182600" cy="49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201" strike="noStrike" u="none" cap="all">
                <a:solidFill>
                  <a:schemeClr val="accent4"/>
                </a:solidFill>
                <a:uFillTx/>
                <a:latin typeface="Posterama Bold"/>
              </a:rPr>
              <a:t>C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9" name="PlaceHolder 11"/>
          <p:cNvSpPr>
            <a:spLocks noGrp="1"/>
          </p:cNvSpPr>
          <p:nvPr>
            <p:ph/>
          </p:nvPr>
        </p:nvSpPr>
        <p:spPr>
          <a:xfrm>
            <a:off x="5238000" y="5407200"/>
            <a:ext cx="1706400" cy="49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0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Inconvenient​</a:t>
            </a:r>
            <a:endParaRPr b="0" lang="en-ZM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0" name="PlaceHolder 12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1" name="PlaceHolder 13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13F5FAE-B18E-4131-9EE5-096DE5E1189F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2" name="Rectangle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99680" y="2298600"/>
            <a:ext cx="1594800" cy="583560"/>
          </a:xfrm>
          <a:prstGeom prst="rect">
            <a:avLst/>
          </a:prstGeom>
          <a:noFill/>
          <a:ln w="255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  <a:ea typeface="DejaVu Sans"/>
            </a:endParaRPr>
          </a:p>
        </p:txBody>
      </p:sp>
      <p:sp>
        <p:nvSpPr>
          <p:cNvPr id="223" name="Rectangle 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50800" y="2385000"/>
            <a:ext cx="349560" cy="348840"/>
          </a:xfrm>
          <a:prstGeom prst="rect">
            <a:avLst/>
          </a:prstGeom>
          <a:noFill/>
          <a:ln w="25560">
            <a:solidFill>
              <a:srgbClr val="0c1a69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  <a:ea typeface="DejaVu Sans"/>
            </a:endParaRPr>
          </a:p>
        </p:txBody>
      </p:sp>
      <p:sp>
        <p:nvSpPr>
          <p:cNvPr id="224" name="Rectangle 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38760" y="4629600"/>
            <a:ext cx="349560" cy="348840"/>
          </a:xfrm>
          <a:prstGeom prst="rect">
            <a:avLst/>
          </a:prstGeom>
          <a:noFill/>
          <a:ln w="25560">
            <a:solidFill>
              <a:srgbClr val="02dcfa">
                <a:lumMod val="40000"/>
                <a:lumOff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  <a:ea typeface="DejaVu Sans"/>
            </a:endParaRPr>
          </a:p>
        </p:txBody>
      </p:sp>
      <p:sp>
        <p:nvSpPr>
          <p:cNvPr id="225" name="Rectangle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1720" y="4487760"/>
            <a:ext cx="349560" cy="348840"/>
          </a:xfrm>
          <a:prstGeom prst="rect">
            <a:avLst/>
          </a:prstGeom>
          <a:noFill/>
          <a:ln w="25560">
            <a:solidFill>
              <a:srgbClr val="7a1380">
                <a:lumMod val="20000"/>
                <a:lumOff val="8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  <a:ea typeface="DejaVu Sans"/>
            </a:endParaRPr>
          </a:p>
        </p:txBody>
      </p:sp>
      <p:sp>
        <p:nvSpPr>
          <p:cNvPr id="226" name="Rectangle 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01120" y="4192200"/>
            <a:ext cx="349560" cy="348840"/>
          </a:xfrm>
          <a:prstGeom prst="rect">
            <a:avLst/>
          </a:prstGeom>
          <a:noFill/>
          <a:ln w="25560">
            <a:solidFill>
              <a:srgbClr val="7a1380">
                <a:lumMod val="40000"/>
                <a:lumOff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  <a:ea typeface="DejaVu Sans"/>
            </a:endParaRPr>
          </a:p>
        </p:txBody>
      </p:sp>
      <p:sp>
        <p:nvSpPr>
          <p:cNvPr id="22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64880" y="4892400"/>
            <a:ext cx="349560" cy="348840"/>
          </a:xfrm>
          <a:prstGeom prst="rect">
            <a:avLst/>
          </a:prstGeom>
          <a:noFill/>
          <a:ln w="25560">
            <a:solidFill>
              <a:srgbClr val="fd49c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Bierstadt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2451600" y="988920"/>
            <a:ext cx="7287120" cy="630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 algn="ctr" defTabSz="914400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Growth strategy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2452680" y="1592640"/>
            <a:ext cx="730548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01" strike="noStrike" u="none">
                <a:solidFill>
                  <a:schemeClr val="lt1"/>
                </a:solidFill>
                <a:uFillTx/>
                <a:latin typeface="Posterama"/>
              </a:rPr>
              <a:t>How we’ll scale in the future​</a:t>
            </a:r>
            <a:endParaRPr b="0" lang="en-ZM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1973520" y="3031560"/>
            <a:ext cx="1974240" cy="867960"/>
          </a:xfrm>
          <a:prstGeom prst="rect">
            <a:avLst/>
          </a:prstGeom>
          <a:noFill/>
          <a:ln w="25560">
            <a:solidFill>
              <a:schemeClr val="accent6"/>
            </a:solidFill>
            <a:round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6"/>
                </a:solidFill>
                <a:uFillTx/>
                <a:latin typeface="Posterama Bold"/>
              </a:rPr>
              <a:t>Feb 20xx</a:t>
            </a:r>
            <a:endParaRPr b="0" lang="en-ZM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5203080" y="3031560"/>
            <a:ext cx="1974240" cy="867960"/>
          </a:xfrm>
          <a:prstGeom prst="rect">
            <a:avLst/>
          </a:prstGeom>
          <a:noFill/>
          <a:ln w="25560">
            <a:solidFill>
              <a:schemeClr val="accent6"/>
            </a:solidFill>
            <a:round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6"/>
                </a:solidFill>
                <a:uFillTx/>
                <a:latin typeface="Posterama Bold"/>
              </a:rPr>
              <a:t>May 20xx</a:t>
            </a:r>
            <a:endParaRPr b="0" lang="en-ZM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8346600" y="3031560"/>
            <a:ext cx="1974240" cy="867960"/>
          </a:xfrm>
          <a:prstGeom prst="rect">
            <a:avLst/>
          </a:prstGeom>
          <a:noFill/>
          <a:ln w="25560">
            <a:solidFill>
              <a:schemeClr val="accent6"/>
            </a:solidFill>
            <a:round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6"/>
                </a:solidFill>
                <a:uFillTx/>
                <a:latin typeface="Posterama Bold"/>
              </a:rPr>
              <a:t>Oct 20xx</a:t>
            </a:r>
            <a:endParaRPr b="0" lang="en-ZM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/>
          </p:nvPr>
        </p:nvSpPr>
        <p:spPr>
          <a:xfrm>
            <a:off x="1591560" y="4042440"/>
            <a:ext cx="2742480" cy="1148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Distribute the app to local start ups to help establish the product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/>
          </p:nvPr>
        </p:nvSpPr>
        <p:spPr>
          <a:xfrm>
            <a:off x="4821120" y="4042440"/>
            <a:ext cx="2742480" cy="1148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Release the app to the general public and monitor press and regional market trends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" name="PlaceHolder 8"/>
          <p:cNvSpPr>
            <a:spLocks noGrp="1"/>
          </p:cNvSpPr>
          <p:nvPr>
            <p:ph/>
          </p:nvPr>
        </p:nvSpPr>
        <p:spPr>
          <a:xfrm>
            <a:off x="7964640" y="4042440"/>
            <a:ext cx="2742480" cy="1148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Gather feedback from the start up community to expand availability of the product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" name="PlaceHolder 9"/>
          <p:cNvSpPr>
            <a:spLocks noGrp="1"/>
          </p:cNvSpPr>
          <p:nvPr>
            <p:ph type="ftr" idx="6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7" name="PlaceHolder 10"/>
          <p:cNvSpPr>
            <a:spLocks noGrp="1"/>
          </p:cNvSpPr>
          <p:nvPr>
            <p:ph type="sldNum" idx="7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51C8078-B58B-4B16-971A-340984285B91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2451600" y="988920"/>
            <a:ext cx="7287120" cy="63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Two-year action plan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2029320" y="2071440"/>
            <a:ext cx="1439280" cy="59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Supply volunteers​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4397760" y="2071440"/>
            <a:ext cx="1439280" cy="59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Run focus groups​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8344800" y="2071440"/>
            <a:ext cx="1439280" cy="59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Gather feedback​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/>
          </p:nvPr>
        </p:nvSpPr>
        <p:spPr>
          <a:xfrm>
            <a:off x="653760" y="2763360"/>
            <a:ext cx="1020240" cy="50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99" strike="noStrike" u="none" cap="all">
                <a:solidFill>
                  <a:schemeClr val="lt1"/>
                </a:solidFill>
                <a:uFillTx/>
                <a:latin typeface="Posterama Bold"/>
              </a:rPr>
              <a:t>20XX</a:t>
            </a:r>
            <a:endParaRPr b="0" lang="en-ZM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3" name="PlaceHolder 6"/>
          <p:cNvSpPr>
            <a:spLocks noGrp="1"/>
          </p:cNvSpPr>
          <p:nvPr>
            <p:ph/>
          </p:nvPr>
        </p:nvSpPr>
        <p:spPr>
          <a:xfrm>
            <a:off x="1712520" y="3170160"/>
            <a:ext cx="49464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Jan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4" name="PlaceHolder 7"/>
          <p:cNvSpPr>
            <a:spLocks noGrp="1"/>
          </p:cNvSpPr>
          <p:nvPr>
            <p:ph/>
          </p:nvPr>
        </p:nvSpPr>
        <p:spPr>
          <a:xfrm>
            <a:off x="2501640" y="3170160"/>
            <a:ext cx="49464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Feb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5" name="PlaceHolder 8"/>
          <p:cNvSpPr>
            <a:spLocks noGrp="1"/>
          </p:cNvSpPr>
          <p:nvPr>
            <p:ph/>
          </p:nvPr>
        </p:nvSpPr>
        <p:spPr>
          <a:xfrm>
            <a:off x="3291120" y="3170160"/>
            <a:ext cx="49464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Mar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6" name="PlaceHolder 9"/>
          <p:cNvSpPr>
            <a:spLocks noGrp="1"/>
          </p:cNvSpPr>
          <p:nvPr>
            <p:ph/>
          </p:nvPr>
        </p:nvSpPr>
        <p:spPr>
          <a:xfrm>
            <a:off x="4080600" y="3170160"/>
            <a:ext cx="49464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Apr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7" name="PlaceHolder 10"/>
          <p:cNvSpPr>
            <a:spLocks noGrp="1"/>
          </p:cNvSpPr>
          <p:nvPr>
            <p:ph/>
          </p:nvPr>
        </p:nvSpPr>
        <p:spPr>
          <a:xfrm>
            <a:off x="4810680" y="3170160"/>
            <a:ext cx="61452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May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8" name="PlaceHolder 11"/>
          <p:cNvSpPr>
            <a:spLocks noGrp="1"/>
          </p:cNvSpPr>
          <p:nvPr>
            <p:ph/>
          </p:nvPr>
        </p:nvSpPr>
        <p:spPr>
          <a:xfrm>
            <a:off x="5659560" y="3170160"/>
            <a:ext cx="49464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Jun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9" name="PlaceHolder 12"/>
          <p:cNvSpPr>
            <a:spLocks noGrp="1"/>
          </p:cNvSpPr>
          <p:nvPr>
            <p:ph/>
          </p:nvPr>
        </p:nvSpPr>
        <p:spPr>
          <a:xfrm>
            <a:off x="6448680" y="3170160"/>
            <a:ext cx="49464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Jul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0" name="PlaceHolder 13"/>
          <p:cNvSpPr>
            <a:spLocks noGrp="1"/>
          </p:cNvSpPr>
          <p:nvPr>
            <p:ph/>
          </p:nvPr>
        </p:nvSpPr>
        <p:spPr>
          <a:xfrm>
            <a:off x="7238160" y="3170160"/>
            <a:ext cx="49464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Aug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1" name="PlaceHolder 14"/>
          <p:cNvSpPr>
            <a:spLocks noGrp="1"/>
          </p:cNvSpPr>
          <p:nvPr>
            <p:ph/>
          </p:nvPr>
        </p:nvSpPr>
        <p:spPr>
          <a:xfrm>
            <a:off x="8027640" y="3170160"/>
            <a:ext cx="49464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Sep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2" name="PlaceHolder 15"/>
          <p:cNvSpPr>
            <a:spLocks noGrp="1"/>
          </p:cNvSpPr>
          <p:nvPr>
            <p:ph/>
          </p:nvPr>
        </p:nvSpPr>
        <p:spPr>
          <a:xfrm>
            <a:off x="8817120" y="3170160"/>
            <a:ext cx="49464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Oct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3" name="PlaceHolder 16"/>
          <p:cNvSpPr>
            <a:spLocks noGrp="1"/>
          </p:cNvSpPr>
          <p:nvPr>
            <p:ph/>
          </p:nvPr>
        </p:nvSpPr>
        <p:spPr>
          <a:xfrm>
            <a:off x="9606600" y="3170160"/>
            <a:ext cx="49464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Nov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4" name="PlaceHolder 17"/>
          <p:cNvSpPr>
            <a:spLocks noGrp="1"/>
          </p:cNvSpPr>
          <p:nvPr>
            <p:ph/>
          </p:nvPr>
        </p:nvSpPr>
        <p:spPr>
          <a:xfrm>
            <a:off x="10396080" y="3170160"/>
            <a:ext cx="49464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Dec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5" name="PlaceHolder 18"/>
          <p:cNvSpPr>
            <a:spLocks noGrp="1"/>
          </p:cNvSpPr>
          <p:nvPr>
            <p:ph/>
          </p:nvPr>
        </p:nvSpPr>
        <p:spPr>
          <a:xfrm>
            <a:off x="2029320" y="3862440"/>
            <a:ext cx="1439280" cy="54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Test with start ups​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6" name="PlaceHolder 19"/>
          <p:cNvSpPr>
            <a:spLocks noGrp="1"/>
          </p:cNvSpPr>
          <p:nvPr>
            <p:ph/>
          </p:nvPr>
        </p:nvSpPr>
        <p:spPr>
          <a:xfrm>
            <a:off x="5976360" y="3862440"/>
            <a:ext cx="1439280" cy="54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ZA" sz="1400" spc="99" strike="noStrike" u="none">
                <a:solidFill>
                  <a:schemeClr val="accent6"/>
                </a:solidFill>
                <a:uFillTx/>
                <a:latin typeface="Bierstadt"/>
              </a:rPr>
              <a:t>Regional launch​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7" name="PlaceHolder 20"/>
          <p:cNvSpPr>
            <a:spLocks noGrp="1"/>
          </p:cNvSpPr>
          <p:nvPr>
            <p:ph/>
          </p:nvPr>
        </p:nvSpPr>
        <p:spPr>
          <a:xfrm>
            <a:off x="9923400" y="3862440"/>
            <a:ext cx="1439280" cy="54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Deliver to consumers​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8" name="PlaceHolder 21"/>
          <p:cNvSpPr>
            <a:spLocks noGrp="1"/>
          </p:cNvSpPr>
          <p:nvPr>
            <p:ph/>
          </p:nvPr>
        </p:nvSpPr>
        <p:spPr>
          <a:xfrm>
            <a:off x="653760" y="4449960"/>
            <a:ext cx="1020240" cy="501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99" strike="noStrike" u="none" cap="all">
                <a:solidFill>
                  <a:schemeClr val="lt1"/>
                </a:solidFill>
                <a:uFillTx/>
                <a:latin typeface="Posterama Bold"/>
              </a:rPr>
              <a:t>20XX</a:t>
            </a:r>
            <a:endParaRPr b="0" lang="en-ZM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9" name="PlaceHolder 22"/>
          <p:cNvSpPr>
            <a:spLocks noGrp="1"/>
          </p:cNvSpPr>
          <p:nvPr>
            <p:ph/>
          </p:nvPr>
        </p:nvSpPr>
        <p:spPr>
          <a:xfrm>
            <a:off x="1712520" y="4871880"/>
            <a:ext cx="49464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Jan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0" name="PlaceHolder 23"/>
          <p:cNvSpPr>
            <a:spLocks noGrp="1"/>
          </p:cNvSpPr>
          <p:nvPr>
            <p:ph/>
          </p:nvPr>
        </p:nvSpPr>
        <p:spPr>
          <a:xfrm>
            <a:off x="2501640" y="4871880"/>
            <a:ext cx="49464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Feb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1" name="PlaceHolder 24"/>
          <p:cNvSpPr>
            <a:spLocks noGrp="1"/>
          </p:cNvSpPr>
          <p:nvPr>
            <p:ph/>
          </p:nvPr>
        </p:nvSpPr>
        <p:spPr>
          <a:xfrm>
            <a:off x="3291120" y="4871880"/>
            <a:ext cx="49464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Mar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2" name="PlaceHolder 25"/>
          <p:cNvSpPr>
            <a:spLocks noGrp="1"/>
          </p:cNvSpPr>
          <p:nvPr>
            <p:ph/>
          </p:nvPr>
        </p:nvSpPr>
        <p:spPr>
          <a:xfrm>
            <a:off x="4080600" y="4871880"/>
            <a:ext cx="49464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Apr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3" name="PlaceHolder 26"/>
          <p:cNvSpPr>
            <a:spLocks noGrp="1"/>
          </p:cNvSpPr>
          <p:nvPr>
            <p:ph/>
          </p:nvPr>
        </p:nvSpPr>
        <p:spPr>
          <a:xfrm>
            <a:off x="4810680" y="4871880"/>
            <a:ext cx="61452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May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4" name="PlaceHolder 27"/>
          <p:cNvSpPr>
            <a:spLocks noGrp="1"/>
          </p:cNvSpPr>
          <p:nvPr>
            <p:ph/>
          </p:nvPr>
        </p:nvSpPr>
        <p:spPr>
          <a:xfrm>
            <a:off x="5659560" y="4871880"/>
            <a:ext cx="49464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Jun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5" name="PlaceHolder 28"/>
          <p:cNvSpPr>
            <a:spLocks noGrp="1"/>
          </p:cNvSpPr>
          <p:nvPr>
            <p:ph/>
          </p:nvPr>
        </p:nvSpPr>
        <p:spPr>
          <a:xfrm>
            <a:off x="6448680" y="4871880"/>
            <a:ext cx="49464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Jul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6" name="PlaceHolder 29"/>
          <p:cNvSpPr>
            <a:spLocks noGrp="1"/>
          </p:cNvSpPr>
          <p:nvPr>
            <p:ph/>
          </p:nvPr>
        </p:nvSpPr>
        <p:spPr>
          <a:xfrm>
            <a:off x="7238160" y="4871880"/>
            <a:ext cx="49464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Aug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7" name="PlaceHolder 30"/>
          <p:cNvSpPr>
            <a:spLocks noGrp="1"/>
          </p:cNvSpPr>
          <p:nvPr>
            <p:ph/>
          </p:nvPr>
        </p:nvSpPr>
        <p:spPr>
          <a:xfrm>
            <a:off x="8027640" y="4871880"/>
            <a:ext cx="49464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Sep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8" name="PlaceHolder 31"/>
          <p:cNvSpPr>
            <a:spLocks noGrp="1"/>
          </p:cNvSpPr>
          <p:nvPr>
            <p:ph/>
          </p:nvPr>
        </p:nvSpPr>
        <p:spPr>
          <a:xfrm>
            <a:off x="8817120" y="4871880"/>
            <a:ext cx="49464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Oct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9" name="PlaceHolder 32"/>
          <p:cNvSpPr>
            <a:spLocks noGrp="1"/>
          </p:cNvSpPr>
          <p:nvPr>
            <p:ph/>
          </p:nvPr>
        </p:nvSpPr>
        <p:spPr>
          <a:xfrm>
            <a:off x="9606600" y="4871880"/>
            <a:ext cx="49464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Nov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0" name="PlaceHolder 33"/>
          <p:cNvSpPr>
            <a:spLocks noGrp="1"/>
          </p:cNvSpPr>
          <p:nvPr>
            <p:ph/>
          </p:nvPr>
        </p:nvSpPr>
        <p:spPr>
          <a:xfrm>
            <a:off x="10396080" y="4871880"/>
            <a:ext cx="494640" cy="65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lt1"/>
                </a:solidFill>
                <a:uFillTx/>
                <a:latin typeface="Bierstadt"/>
              </a:rPr>
              <a:t>Dec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271" name="Group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49320" y="4411800"/>
            <a:ext cx="7895520" cy="344880"/>
            <a:chOff x="2749320" y="4411800"/>
            <a:chExt cx="7895520" cy="344880"/>
          </a:xfrm>
        </p:grpSpPr>
        <p:cxnSp>
          <p:nvCxnSpPr>
            <p:cNvPr id="272" name="Straight Connector 6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>
              <a:off x="2749320" y="4411800"/>
              <a:ext cx="1800" cy="34524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273" name="Straight Connector 6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>
              <a:off x="6699600" y="4411800"/>
              <a:ext cx="1800" cy="345240"/>
            </a:xfrm>
            <a:prstGeom prst="straightConnector1">
              <a:avLst/>
            </a:prstGeom>
            <a:ln w="6480">
              <a:solidFill>
                <a:srgbClr val="15c7c7"/>
              </a:solidFill>
              <a:miter/>
            </a:ln>
          </p:spPr>
        </p:cxnSp>
        <p:cxnSp>
          <p:nvCxnSpPr>
            <p:cNvPr id="274" name="Straight Connector 6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>
              <a:off x="10643400" y="4411800"/>
              <a:ext cx="1800" cy="34524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</p:grpSp>
      <p:grpSp>
        <p:nvGrpSpPr>
          <p:cNvPr id="275" name="Group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0400" y="2674800"/>
            <a:ext cx="6314400" cy="344880"/>
            <a:chOff x="2750400" y="2674800"/>
            <a:chExt cx="6314400" cy="344880"/>
          </a:xfrm>
        </p:grpSpPr>
        <p:cxnSp>
          <p:nvCxnSpPr>
            <p:cNvPr id="276" name="Straight Connector 6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>
              <a:off x="2750400" y="2674800"/>
              <a:ext cx="2160" cy="34524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277" name="Straight Connector 6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>
              <a:off x="5116680" y="2674800"/>
              <a:ext cx="2160" cy="34524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278" name="Straight Connector 6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H="1">
              <a:off x="9063360" y="2674800"/>
              <a:ext cx="1800" cy="34524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</p:grpSp>
      <p:grpSp>
        <p:nvGrpSpPr>
          <p:cNvPr id="279" name="Group 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6960" y="4694400"/>
            <a:ext cx="8510400" cy="360"/>
            <a:chOff x="2046960" y="4694400"/>
            <a:chExt cx="8510400" cy="360"/>
          </a:xfrm>
        </p:grpSpPr>
        <p:cxnSp>
          <p:nvCxnSpPr>
            <p:cNvPr id="280" name="Straight Connector 70"/>
            <p:cNvCxnSpPr/>
            <p:nvPr/>
          </p:nvCxnSpPr>
          <p:spPr>
            <a:xfrm>
              <a:off x="2046960" y="4694400"/>
              <a:ext cx="615960" cy="72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281" name="Straight Connector 71"/>
            <p:cNvCxnSpPr/>
            <p:nvPr/>
          </p:nvCxnSpPr>
          <p:spPr>
            <a:xfrm>
              <a:off x="2843280" y="4694400"/>
              <a:ext cx="615960" cy="72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282" name="Straight Connector 72"/>
            <p:cNvCxnSpPr/>
            <p:nvPr/>
          </p:nvCxnSpPr>
          <p:spPr>
            <a:xfrm>
              <a:off x="3625920" y="4694400"/>
              <a:ext cx="615960" cy="72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283" name="Straight Connector 73"/>
            <p:cNvCxnSpPr/>
            <p:nvPr/>
          </p:nvCxnSpPr>
          <p:spPr>
            <a:xfrm>
              <a:off x="4422240" y="4694400"/>
              <a:ext cx="615960" cy="72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284" name="Straight Connector 74"/>
            <p:cNvCxnSpPr/>
            <p:nvPr/>
          </p:nvCxnSpPr>
          <p:spPr>
            <a:xfrm>
              <a:off x="5198040" y="4694400"/>
              <a:ext cx="615960" cy="72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285" name="Straight Connector 75"/>
            <p:cNvCxnSpPr/>
            <p:nvPr/>
          </p:nvCxnSpPr>
          <p:spPr>
            <a:xfrm>
              <a:off x="5994360" y="4694400"/>
              <a:ext cx="615960" cy="72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286" name="Straight Connector 76"/>
            <p:cNvCxnSpPr/>
            <p:nvPr/>
          </p:nvCxnSpPr>
          <p:spPr>
            <a:xfrm>
              <a:off x="6777000" y="4694400"/>
              <a:ext cx="615960" cy="72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287" name="Straight Connector 77"/>
            <p:cNvCxnSpPr/>
            <p:nvPr/>
          </p:nvCxnSpPr>
          <p:spPr>
            <a:xfrm>
              <a:off x="7573320" y="4694400"/>
              <a:ext cx="615960" cy="72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288" name="Straight Connector 78"/>
            <p:cNvCxnSpPr/>
            <p:nvPr/>
          </p:nvCxnSpPr>
          <p:spPr>
            <a:xfrm>
              <a:off x="8355960" y="4694400"/>
              <a:ext cx="615960" cy="72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289" name="Straight Connector 79"/>
            <p:cNvCxnSpPr/>
            <p:nvPr/>
          </p:nvCxnSpPr>
          <p:spPr>
            <a:xfrm>
              <a:off x="9152280" y="4694400"/>
              <a:ext cx="615960" cy="72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290" name="Straight Connector 80"/>
            <p:cNvCxnSpPr/>
            <p:nvPr/>
          </p:nvCxnSpPr>
          <p:spPr>
            <a:xfrm>
              <a:off x="9941760" y="4694400"/>
              <a:ext cx="615960" cy="72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</p:grpSp>
      <p:grpSp>
        <p:nvGrpSpPr>
          <p:cNvPr id="291" name="Group 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3080" y="4599720"/>
            <a:ext cx="8857800" cy="173520"/>
            <a:chOff x="1873080" y="4599720"/>
            <a:chExt cx="8857800" cy="173520"/>
          </a:xfrm>
        </p:grpSpPr>
        <p:sp>
          <p:nvSpPr>
            <p:cNvPr id="292" name="Oval 2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73080" y="4599720"/>
              <a:ext cx="173520" cy="173520"/>
            </a:xfrm>
            <a:prstGeom prst="rect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  <p:sp>
          <p:nvSpPr>
            <p:cNvPr id="293" name="Oval 2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62560" y="4599720"/>
              <a:ext cx="173520" cy="17352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  <p:sp>
          <p:nvSpPr>
            <p:cNvPr id="294" name="Oval 2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452040" y="4599720"/>
              <a:ext cx="173520" cy="173520"/>
            </a:xfrm>
            <a:prstGeom prst="rect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  <p:sp>
          <p:nvSpPr>
            <p:cNvPr id="295" name="Oval 2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241520" y="4599720"/>
              <a:ext cx="173520" cy="173520"/>
            </a:xfrm>
            <a:prstGeom prst="rect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  <p:sp>
          <p:nvSpPr>
            <p:cNvPr id="296" name="Oval 2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31000" y="4599720"/>
              <a:ext cx="173520" cy="173520"/>
            </a:xfrm>
            <a:prstGeom prst="rect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  <p:sp>
          <p:nvSpPr>
            <p:cNvPr id="297" name="Oval 24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20480" y="4599720"/>
              <a:ext cx="173520" cy="173520"/>
            </a:xfrm>
            <a:prstGeom prst="rect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  <p:sp>
          <p:nvSpPr>
            <p:cNvPr id="298" name="Oval 2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09960" y="4599720"/>
              <a:ext cx="173520" cy="173520"/>
            </a:xfrm>
            <a:prstGeom prst="rect">
              <a:avLst/>
            </a:prstGeom>
            <a:solidFill>
              <a:schemeClr val="accent6"/>
            </a:solidFill>
            <a:ln w="12600">
              <a:solidFill>
                <a:srgbClr val="02dcf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  <p:sp>
          <p:nvSpPr>
            <p:cNvPr id="299" name="Oval 24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440" y="4599720"/>
              <a:ext cx="173520" cy="173520"/>
            </a:xfrm>
            <a:prstGeom prst="rect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  <p:sp>
          <p:nvSpPr>
            <p:cNvPr id="300" name="Oval 2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8920" y="4599720"/>
              <a:ext cx="173520" cy="173520"/>
            </a:xfrm>
            <a:prstGeom prst="rect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  <p:sp>
          <p:nvSpPr>
            <p:cNvPr id="301" name="Oval 25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78400" y="4599720"/>
              <a:ext cx="173520" cy="173520"/>
            </a:xfrm>
            <a:prstGeom prst="rect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  <p:sp>
          <p:nvSpPr>
            <p:cNvPr id="302" name="Oval 2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67880" y="4599720"/>
              <a:ext cx="173520" cy="173520"/>
            </a:xfrm>
            <a:prstGeom prst="rect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  <p:sp>
          <p:nvSpPr>
            <p:cNvPr id="303" name="Oval 25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557360" y="4599720"/>
              <a:ext cx="173520" cy="17352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</p:grpSp>
      <p:grpSp>
        <p:nvGrpSpPr>
          <p:cNvPr id="304" name="Group 9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9120" y="2998800"/>
            <a:ext cx="8510400" cy="360"/>
            <a:chOff x="2049120" y="2998800"/>
            <a:chExt cx="8510400" cy="360"/>
          </a:xfrm>
        </p:grpSpPr>
        <p:cxnSp>
          <p:nvCxnSpPr>
            <p:cNvPr id="305" name="Straight Connector 95"/>
            <p:cNvCxnSpPr/>
            <p:nvPr/>
          </p:nvCxnSpPr>
          <p:spPr>
            <a:xfrm>
              <a:off x="2049120" y="2998800"/>
              <a:ext cx="615960" cy="72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306" name="Straight Connector 96"/>
            <p:cNvCxnSpPr/>
            <p:nvPr/>
          </p:nvCxnSpPr>
          <p:spPr>
            <a:xfrm>
              <a:off x="2845440" y="2998800"/>
              <a:ext cx="615960" cy="72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307" name="Straight Connector 100"/>
            <p:cNvCxnSpPr/>
            <p:nvPr/>
          </p:nvCxnSpPr>
          <p:spPr>
            <a:xfrm>
              <a:off x="3628080" y="2998800"/>
              <a:ext cx="615960" cy="72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308" name="Straight Connector 101"/>
            <p:cNvCxnSpPr/>
            <p:nvPr/>
          </p:nvCxnSpPr>
          <p:spPr>
            <a:xfrm>
              <a:off x="4424400" y="2998800"/>
              <a:ext cx="615960" cy="72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309" name="Straight Connector 102"/>
            <p:cNvCxnSpPr/>
            <p:nvPr/>
          </p:nvCxnSpPr>
          <p:spPr>
            <a:xfrm>
              <a:off x="5200200" y="2998800"/>
              <a:ext cx="615960" cy="72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310" name="Straight Connector 103"/>
            <p:cNvCxnSpPr/>
            <p:nvPr/>
          </p:nvCxnSpPr>
          <p:spPr>
            <a:xfrm>
              <a:off x="5996520" y="2998800"/>
              <a:ext cx="615960" cy="72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311" name="Straight Connector 104"/>
            <p:cNvCxnSpPr/>
            <p:nvPr/>
          </p:nvCxnSpPr>
          <p:spPr>
            <a:xfrm>
              <a:off x="6779160" y="2998800"/>
              <a:ext cx="615960" cy="72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312" name="Straight Connector 105"/>
            <p:cNvCxnSpPr/>
            <p:nvPr/>
          </p:nvCxnSpPr>
          <p:spPr>
            <a:xfrm>
              <a:off x="7575480" y="2998800"/>
              <a:ext cx="615960" cy="72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313" name="Straight Connector 106"/>
            <p:cNvCxnSpPr/>
            <p:nvPr/>
          </p:nvCxnSpPr>
          <p:spPr>
            <a:xfrm>
              <a:off x="8358120" y="2998800"/>
              <a:ext cx="615960" cy="72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314" name="Straight Connector 107"/>
            <p:cNvCxnSpPr/>
            <p:nvPr/>
          </p:nvCxnSpPr>
          <p:spPr>
            <a:xfrm>
              <a:off x="9154440" y="2998800"/>
              <a:ext cx="615960" cy="72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  <p:cxnSp>
          <p:nvCxnSpPr>
            <p:cNvPr id="315" name="Straight Connector 108"/>
            <p:cNvCxnSpPr/>
            <p:nvPr/>
          </p:nvCxnSpPr>
          <p:spPr>
            <a:xfrm>
              <a:off x="9943920" y="2998800"/>
              <a:ext cx="615960" cy="720"/>
            </a:xfrm>
            <a:prstGeom prst="straightConnector1">
              <a:avLst/>
            </a:prstGeom>
            <a:ln w="6480">
              <a:solidFill>
                <a:srgbClr val="ffffff"/>
              </a:solidFill>
              <a:miter/>
            </a:ln>
          </p:spPr>
        </p:cxnSp>
      </p:grpSp>
      <p:grpSp>
        <p:nvGrpSpPr>
          <p:cNvPr id="316" name="Group 10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3080" y="2903400"/>
            <a:ext cx="8857800" cy="173520"/>
            <a:chOff x="1873080" y="2903400"/>
            <a:chExt cx="8857800" cy="173520"/>
          </a:xfrm>
        </p:grpSpPr>
        <p:sp>
          <p:nvSpPr>
            <p:cNvPr id="317" name="Oval 23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73080" y="2903400"/>
              <a:ext cx="173520" cy="173520"/>
            </a:xfrm>
            <a:prstGeom prst="rect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  <p:sp>
          <p:nvSpPr>
            <p:cNvPr id="318" name="Oval 23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62560" y="2903400"/>
              <a:ext cx="173520" cy="17352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  <p:sp>
          <p:nvSpPr>
            <p:cNvPr id="319" name="Oval 23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452040" y="2903400"/>
              <a:ext cx="173520" cy="173520"/>
            </a:xfrm>
            <a:prstGeom prst="rect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  <p:sp>
          <p:nvSpPr>
            <p:cNvPr id="320" name="Oval 24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241520" y="2903400"/>
              <a:ext cx="173520" cy="173520"/>
            </a:xfrm>
            <a:prstGeom prst="rect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  <p:sp>
          <p:nvSpPr>
            <p:cNvPr id="321" name="Oval 24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031000" y="2903400"/>
              <a:ext cx="173520" cy="17352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  <p:sp>
          <p:nvSpPr>
            <p:cNvPr id="322" name="Oval 24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20480" y="2903400"/>
              <a:ext cx="173520" cy="173520"/>
            </a:xfrm>
            <a:prstGeom prst="rect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  <p:sp>
          <p:nvSpPr>
            <p:cNvPr id="323" name="Oval 24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609960" y="2903400"/>
              <a:ext cx="173520" cy="173520"/>
            </a:xfrm>
            <a:prstGeom prst="rect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  <p:sp>
          <p:nvSpPr>
            <p:cNvPr id="324" name="Oval 24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99440" y="2903400"/>
              <a:ext cx="173520" cy="173520"/>
            </a:xfrm>
            <a:prstGeom prst="rect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  <p:sp>
          <p:nvSpPr>
            <p:cNvPr id="325" name="Oval 2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8920" y="2903400"/>
              <a:ext cx="173520" cy="173520"/>
            </a:xfrm>
            <a:prstGeom prst="rect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  <p:sp>
          <p:nvSpPr>
            <p:cNvPr id="326" name="Oval 25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78400" y="2903400"/>
              <a:ext cx="173520" cy="173520"/>
            </a:xfrm>
            <a:prstGeom prst="rect">
              <a:avLst/>
            </a:prstGeom>
            <a:solidFill>
              <a:schemeClr val="lt1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  <p:sp>
          <p:nvSpPr>
            <p:cNvPr id="327" name="Oval 25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67880" y="2903400"/>
              <a:ext cx="173520" cy="173520"/>
            </a:xfrm>
            <a:prstGeom prst="rect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  <p:sp>
          <p:nvSpPr>
            <p:cNvPr id="328" name="Oval 25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557360" y="2903400"/>
              <a:ext cx="173520" cy="173520"/>
            </a:xfrm>
            <a:prstGeom prst="rect">
              <a:avLst/>
            </a:prstGeom>
            <a:noFill/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uFillTx/>
                <a:latin typeface="Bierstadt"/>
                <a:ea typeface="DejaVu Sans"/>
              </a:endParaRPr>
            </a:p>
          </p:txBody>
        </p:sp>
      </p:grpSp>
      <p:sp>
        <p:nvSpPr>
          <p:cNvPr id="329" name="PlaceHolder 34"/>
          <p:cNvSpPr>
            <a:spLocks noGrp="1"/>
          </p:cNvSpPr>
          <p:nvPr>
            <p:ph type="ftr" idx="7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0" name="PlaceHolder 35"/>
          <p:cNvSpPr>
            <a:spLocks noGrp="1"/>
          </p:cNvSpPr>
          <p:nvPr>
            <p:ph type="sldNum" idx="7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C80F8D3-733B-41F6-AD53-C76B6F60D95C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793800" y="716040"/>
            <a:ext cx="4863960" cy="36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Financials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332" name="Content Placeholder 41"/>
          <p:cNvGraphicFramePr/>
          <p:nvPr/>
        </p:nvGraphicFramePr>
        <p:xfrm>
          <a:off x="793800" y="1238400"/>
          <a:ext cx="5416920" cy="4916160"/>
        </p:xfrm>
        <a:graphic>
          <a:graphicData uri="http://schemas.openxmlformats.org/drawingml/2006/table">
            <a:tbl>
              <a:tblPr/>
              <a:tblGrid>
                <a:gridCol w="1789200"/>
                <a:gridCol w="1013400"/>
                <a:gridCol w="1015920"/>
                <a:gridCol w="1086840"/>
                <a:gridCol w="511920"/>
              </a:tblGrid>
              <a:tr h="401040">
                <a:tc>
                  <a:txBody>
                    <a:bodyPr anchor="ctr">
                      <a:noAutofit/>
                    </a:bodyPr>
                    <a:p>
                      <a:endParaRPr b="1" lang="en-US" sz="1200" spc="400" strike="noStrike" u="none" cap="all">
                        <a:solidFill>
                          <a:schemeClr val="lt1"/>
                        </a:solidFill>
                        <a:uFillTx/>
                        <a:latin typeface="Posterama Bold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2520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1" lang="en-US" sz="1200" spc="201" strike="noStrike" u="none" cap="all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Year 1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2520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1" lang="en-US" sz="1200" spc="201" strike="noStrike" u="none" cap="all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Year 2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2520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1" lang="en-US" sz="1200" spc="201" strike="noStrike" u="none" cap="all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year 3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2520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endParaRPr b="0" lang="en-US" sz="1200" spc="400" strike="noStrike" u="none" cap="all">
                        <a:solidFill>
                          <a:schemeClr val="lt1"/>
                        </a:solidFill>
                        <a:uFillTx/>
                        <a:latin typeface="Posterama Bold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2520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</a:tr>
              <a:tr h="34524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Detailers​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5,000​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40,000​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160,000​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</a:tr>
              <a:tr h="34740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Users​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50,000​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400,000​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1,600,000​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</a:tr>
              <a:tr h="34740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Sales​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500,000​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4,000,000​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16,000,000​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</a:tr>
              <a:tr h="34740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Average Price per Sale​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75​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80​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90​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</a:tr>
              <a:tr h="36684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Revenue @ 15%​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5,625,000​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48,000,000​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216,000,000​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</a:tr>
              <a:tr h="34632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200" spc="201" strike="noStrike" u="none" cap="all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Gross Profit</a:t>
                      </a:r>
                      <a:r>
                        <a:rPr b="0" lang="en-US" sz="1200" spc="201" strike="noStrike" u="none" cap="all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1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5,625,000</a:t>
                      </a: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1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48,000,000</a:t>
                      </a: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1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216,000,000</a:t>
                      </a: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</a:tr>
              <a:tr h="35280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Expenses​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</a:tr>
              <a:tr h="35748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   </a:t>
                      </a: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Sales &amp; Marketing​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5,062,500​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38,400,000​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151,200,000​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</a:tr>
              <a:tr h="35028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   </a:t>
                      </a: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Customer Service​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1,687,500​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9,600,000​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21,600,000​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70%​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</a:tr>
              <a:tr h="33552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   </a:t>
                      </a: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Product Development​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562,500​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2,400,000​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10,800,000​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10%​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</a:tr>
              <a:tr h="34092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   </a:t>
                      </a: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Research​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281,250​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2,400,000​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4,320,000​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5%​</a:t>
                      </a:r>
                      <a:endParaRPr b="0" lang="en-ZM" sz="12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solidFill>
                      <a:schemeClr val="accent5">
                        <a:alpha val="20000"/>
                      </a:schemeClr>
                    </a:solidFill>
                  </a:tcPr>
                </a:tc>
              </a:tr>
              <a:tr h="345240"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n-US" sz="1200" spc="201" strike="noStrike" u="none" cap="all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Total Expenses</a:t>
                      </a:r>
                      <a:r>
                        <a:rPr b="0" lang="en-US" sz="1200" spc="201" strike="noStrike" u="none" cap="all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1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7,593,750</a:t>
                      </a: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1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52,800,000</a:t>
                      </a: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1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187,920,000</a:t>
                      </a: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200" strike="noStrike" u="none">
                          <a:solidFill>
                            <a:schemeClr val="lt1"/>
                          </a:solidFill>
                          <a:uFillTx/>
                          <a:latin typeface="Bierstadt"/>
                        </a:rPr>
                        <a:t>2%​</a:t>
                      </a:r>
                      <a:endParaRPr b="0" lang="en-ZM" sz="12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15c7c7"/>
                      </a:solidFill>
                      <a:prstDash val="solid"/>
                    </a:lnL>
                    <a:lnR w="12240">
                      <a:solidFill>
                        <a:srgbClr val="15c7c7"/>
                      </a:solidFill>
                      <a:prstDash val="solid"/>
                    </a:lnR>
                    <a:lnT w="12240">
                      <a:solidFill>
                        <a:srgbClr val="15c7c7"/>
                      </a:solidFill>
                      <a:prstDash val="solid"/>
                    </a:lnT>
                    <a:lnB w="12240">
                      <a:solidFill>
                        <a:srgbClr val="15c7c7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33" name="PlaceHolder 2"/>
          <p:cNvSpPr>
            <a:spLocks noGrp="1"/>
          </p:cNvSpPr>
          <p:nvPr>
            <p:ph type="ftr" idx="7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34" name="Picture Placeholder 45" descr="A close up of a person wearing glasses and the measurements of the eyes"/>
          <p:cNvPicPr/>
          <p:nvPr/>
        </p:nvPicPr>
        <p:blipFill>
          <a:blip r:embed="rId1"/>
          <a:stretch/>
        </p:blipFill>
        <p:spPr>
          <a:xfrm>
            <a:off x="7179840" y="0"/>
            <a:ext cx="5011560" cy="686664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335" name="PlaceHolder 3"/>
          <p:cNvSpPr>
            <a:spLocks noGrp="1"/>
          </p:cNvSpPr>
          <p:nvPr>
            <p:ph type="sldNum" idx="7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24270A7-87E8-4FA4-9583-EAD80665EA7F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2452680" y="1566720"/>
            <a:ext cx="7286040" cy="63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Meet the team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37" name="Picture Placeholder 20" descr="Team member headshot"/>
          <p:cNvPicPr/>
          <p:nvPr/>
        </p:nvPicPr>
        <p:blipFill>
          <a:blip r:embed="rId1"/>
          <a:stretch/>
        </p:blipFill>
        <p:spPr>
          <a:xfrm>
            <a:off x="1803600" y="2804040"/>
            <a:ext cx="1486800" cy="149760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1488240" y="4570560"/>
            <a:ext cx="2117520" cy="33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Takuma Hayashi​​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1488240" y="4886640"/>
            <a:ext cx="2117520" cy="53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President​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40" name="Picture Placeholder 22" descr="Team member headshot"/>
          <p:cNvPicPr/>
          <p:nvPr/>
        </p:nvPicPr>
        <p:blipFill>
          <a:blip r:embed="rId2"/>
          <a:stretch/>
        </p:blipFill>
        <p:spPr>
          <a:xfrm>
            <a:off x="4176000" y="2804040"/>
            <a:ext cx="1486800" cy="149760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341" name="PlaceHolder 4"/>
          <p:cNvSpPr>
            <a:spLocks noGrp="1"/>
          </p:cNvSpPr>
          <p:nvPr>
            <p:ph/>
          </p:nvPr>
        </p:nvSpPr>
        <p:spPr>
          <a:xfrm>
            <a:off x="3860640" y="4570560"/>
            <a:ext cx="2117520" cy="33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Mirjam Nilsson​​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2" name="PlaceHolder 5"/>
          <p:cNvSpPr>
            <a:spLocks noGrp="1"/>
          </p:cNvSpPr>
          <p:nvPr>
            <p:ph/>
          </p:nvPr>
        </p:nvSpPr>
        <p:spPr>
          <a:xfrm>
            <a:off x="3860640" y="4886640"/>
            <a:ext cx="2117520" cy="53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Chief Executive Officer​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43" name="Picture Placeholder 24" descr="Team member headshot"/>
          <p:cNvPicPr/>
          <p:nvPr/>
        </p:nvPicPr>
        <p:blipFill>
          <a:blip r:embed="rId3"/>
          <a:stretch/>
        </p:blipFill>
        <p:spPr>
          <a:xfrm>
            <a:off x="6548040" y="2804040"/>
            <a:ext cx="1486800" cy="149760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344" name="PlaceHolder 6"/>
          <p:cNvSpPr>
            <a:spLocks noGrp="1"/>
          </p:cNvSpPr>
          <p:nvPr>
            <p:ph/>
          </p:nvPr>
        </p:nvSpPr>
        <p:spPr>
          <a:xfrm>
            <a:off x="6232680" y="4570560"/>
            <a:ext cx="2117520" cy="33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Flora Berggren​​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5" name="PlaceHolder 7"/>
          <p:cNvSpPr>
            <a:spLocks noGrp="1"/>
          </p:cNvSpPr>
          <p:nvPr>
            <p:ph/>
          </p:nvPr>
        </p:nvSpPr>
        <p:spPr>
          <a:xfrm>
            <a:off x="6232680" y="4886640"/>
            <a:ext cx="2117520" cy="53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Chief Operations Officer​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46" name="Picture Placeholder 26" descr="Team member headshot"/>
          <p:cNvPicPr/>
          <p:nvPr/>
        </p:nvPicPr>
        <p:blipFill>
          <a:blip r:embed="rId4"/>
          <a:stretch/>
        </p:blipFill>
        <p:spPr>
          <a:xfrm>
            <a:off x="8920440" y="2804040"/>
            <a:ext cx="1486800" cy="149760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347" name="PlaceHolder 8"/>
          <p:cNvSpPr>
            <a:spLocks noGrp="1"/>
          </p:cNvSpPr>
          <p:nvPr>
            <p:ph/>
          </p:nvPr>
        </p:nvSpPr>
        <p:spPr>
          <a:xfrm>
            <a:off x="8605080" y="4570560"/>
            <a:ext cx="2117520" cy="33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Rajesh Santoshi​​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8" name="PlaceHolder 9"/>
          <p:cNvSpPr>
            <a:spLocks noGrp="1"/>
          </p:cNvSpPr>
          <p:nvPr>
            <p:ph/>
          </p:nvPr>
        </p:nvSpPr>
        <p:spPr>
          <a:xfrm>
            <a:off x="8605080" y="4886640"/>
            <a:ext cx="2117520" cy="53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VP Marketing​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9" name="PlaceHolder 10"/>
          <p:cNvSpPr>
            <a:spLocks noGrp="1"/>
          </p:cNvSpPr>
          <p:nvPr>
            <p:ph type="ftr" idx="7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0" name="PlaceHolder 11"/>
          <p:cNvSpPr>
            <a:spLocks noGrp="1"/>
          </p:cNvSpPr>
          <p:nvPr>
            <p:ph type="sldNum" idx="7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06BA01C-C547-408B-B2A3-D3C474DDB9B2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2452680" y="1187640"/>
            <a:ext cx="7286040" cy="6336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1440" rIns="91440" tIns="45720" bIns="45720" anchor="t">
            <a:noAutofit/>
          </a:bodyPr>
          <a:p>
            <a:pPr indent="0" algn="ctr" defTabSz="914400">
              <a:lnSpc>
                <a:spcPct val="125000"/>
              </a:lnSpc>
              <a:buNone/>
              <a:tabLst>
                <a:tab algn="l" pos="0"/>
              </a:tabLst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The Full team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52" name="Picture Placeholder 80" descr="Team member headshot"/>
          <p:cNvPicPr/>
          <p:nvPr/>
        </p:nvPicPr>
        <p:blipFill>
          <a:blip r:embed="rId1"/>
          <a:stretch/>
        </p:blipFill>
        <p:spPr>
          <a:xfrm>
            <a:off x="2002320" y="2327400"/>
            <a:ext cx="950040" cy="68436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1418400" y="3263760"/>
            <a:ext cx="2117520" cy="33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Takuma Hayashi​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/>
          </p:nvPr>
        </p:nvSpPr>
        <p:spPr>
          <a:xfrm>
            <a:off x="1418400" y="3579840"/>
            <a:ext cx="2117520" cy="38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President​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55" name="Picture Placeholder 88" descr="Team member headshot"/>
          <p:cNvPicPr/>
          <p:nvPr/>
        </p:nvPicPr>
        <p:blipFill>
          <a:blip r:embed="rId2"/>
          <a:stretch/>
        </p:blipFill>
        <p:spPr>
          <a:xfrm>
            <a:off x="2002320" y="4154760"/>
            <a:ext cx="950040" cy="68436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1418400" y="5098680"/>
            <a:ext cx="2117520" cy="33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Graham Barnes​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/>
          </p:nvPr>
        </p:nvSpPr>
        <p:spPr>
          <a:xfrm>
            <a:off x="1418400" y="5414760"/>
            <a:ext cx="2117520" cy="33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VP Product​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58" name="Picture Placeholder 82" descr="Team member headshot"/>
          <p:cNvPicPr/>
          <p:nvPr/>
        </p:nvPicPr>
        <p:blipFill>
          <a:blip r:embed="rId3"/>
          <a:stretch/>
        </p:blipFill>
        <p:spPr>
          <a:xfrm>
            <a:off x="4422960" y="2319120"/>
            <a:ext cx="950040" cy="68436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359" name="PlaceHolder 6"/>
          <p:cNvSpPr>
            <a:spLocks noGrp="1"/>
          </p:cNvSpPr>
          <p:nvPr>
            <p:ph/>
          </p:nvPr>
        </p:nvSpPr>
        <p:spPr>
          <a:xfrm>
            <a:off x="3839040" y="3263760"/>
            <a:ext cx="2117520" cy="33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Mirjam Nilsson​​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0" name="PlaceHolder 7"/>
          <p:cNvSpPr>
            <a:spLocks noGrp="1"/>
          </p:cNvSpPr>
          <p:nvPr>
            <p:ph/>
          </p:nvPr>
        </p:nvSpPr>
        <p:spPr>
          <a:xfrm>
            <a:off x="3839040" y="3579840"/>
            <a:ext cx="2117520" cy="38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Chief Executive Officer​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61" name="Picture Placeholder 90" descr="Team member headshot"/>
          <p:cNvPicPr/>
          <p:nvPr/>
        </p:nvPicPr>
        <p:blipFill>
          <a:blip r:embed="rId4"/>
          <a:stretch/>
        </p:blipFill>
        <p:spPr>
          <a:xfrm>
            <a:off x="4422960" y="4146840"/>
            <a:ext cx="950040" cy="68436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362" name="PlaceHolder 8"/>
          <p:cNvSpPr>
            <a:spLocks noGrp="1"/>
          </p:cNvSpPr>
          <p:nvPr>
            <p:ph/>
          </p:nvPr>
        </p:nvSpPr>
        <p:spPr>
          <a:xfrm>
            <a:off x="3839040" y="5098680"/>
            <a:ext cx="2117520" cy="33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Rowan Murphy​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3" name="PlaceHolder 9"/>
          <p:cNvSpPr>
            <a:spLocks noGrp="1"/>
          </p:cNvSpPr>
          <p:nvPr>
            <p:ph/>
          </p:nvPr>
        </p:nvSpPr>
        <p:spPr>
          <a:xfrm>
            <a:off x="3839040" y="5414760"/>
            <a:ext cx="2117520" cy="33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SEO Strategist​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64" name="Picture Placeholder 84" descr="Team member headshot"/>
          <p:cNvPicPr/>
          <p:nvPr/>
        </p:nvPicPr>
        <p:blipFill>
          <a:blip r:embed="rId5"/>
          <a:stretch/>
        </p:blipFill>
        <p:spPr>
          <a:xfrm>
            <a:off x="6843600" y="2324160"/>
            <a:ext cx="950040" cy="68364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365" name="PlaceHolder 10"/>
          <p:cNvSpPr>
            <a:spLocks noGrp="1"/>
          </p:cNvSpPr>
          <p:nvPr>
            <p:ph/>
          </p:nvPr>
        </p:nvSpPr>
        <p:spPr>
          <a:xfrm>
            <a:off x="6259680" y="3263760"/>
            <a:ext cx="2117160" cy="33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Flora Berggren​​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6" name="PlaceHolder 11"/>
          <p:cNvSpPr>
            <a:spLocks noGrp="1"/>
          </p:cNvSpPr>
          <p:nvPr>
            <p:ph/>
          </p:nvPr>
        </p:nvSpPr>
        <p:spPr>
          <a:xfrm>
            <a:off x="6259680" y="3579840"/>
            <a:ext cx="2117160" cy="38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Chief Operations Officer​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67" name="Picture Placeholder 92" descr="Team member headshot"/>
          <p:cNvPicPr/>
          <p:nvPr/>
        </p:nvPicPr>
        <p:blipFill>
          <a:blip r:embed="rId6"/>
          <a:stretch/>
        </p:blipFill>
        <p:spPr>
          <a:xfrm>
            <a:off x="6843600" y="4151520"/>
            <a:ext cx="950040" cy="68436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368" name="PlaceHolder 12"/>
          <p:cNvSpPr>
            <a:spLocks noGrp="1"/>
          </p:cNvSpPr>
          <p:nvPr>
            <p:ph/>
          </p:nvPr>
        </p:nvSpPr>
        <p:spPr>
          <a:xfrm>
            <a:off x="6259680" y="5098680"/>
            <a:ext cx="2117520" cy="33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Elizabeth Moore​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9" name="PlaceHolder 13"/>
          <p:cNvSpPr>
            <a:spLocks noGrp="1"/>
          </p:cNvSpPr>
          <p:nvPr>
            <p:ph/>
          </p:nvPr>
        </p:nvSpPr>
        <p:spPr>
          <a:xfrm>
            <a:off x="6259680" y="5414760"/>
            <a:ext cx="2117520" cy="33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Product Designer​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70" name="Picture Placeholder 86" descr="Team member headshot"/>
          <p:cNvPicPr/>
          <p:nvPr/>
        </p:nvPicPr>
        <p:blipFill>
          <a:blip r:embed="rId7"/>
          <a:stretch/>
        </p:blipFill>
        <p:spPr>
          <a:xfrm>
            <a:off x="9263880" y="2315880"/>
            <a:ext cx="950040" cy="68436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371" name="PlaceHolder 14"/>
          <p:cNvSpPr>
            <a:spLocks noGrp="1"/>
          </p:cNvSpPr>
          <p:nvPr>
            <p:ph/>
          </p:nvPr>
        </p:nvSpPr>
        <p:spPr>
          <a:xfrm>
            <a:off x="8679960" y="3263760"/>
            <a:ext cx="2117520" cy="33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Rajesh Santoshi​​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2" name="PlaceHolder 15"/>
          <p:cNvSpPr>
            <a:spLocks noGrp="1"/>
          </p:cNvSpPr>
          <p:nvPr>
            <p:ph/>
          </p:nvPr>
        </p:nvSpPr>
        <p:spPr>
          <a:xfrm>
            <a:off x="8679960" y="3579840"/>
            <a:ext cx="2117520" cy="38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VP Marketing​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73" name="Picture Placeholder 94" descr="Team member headshot"/>
          <p:cNvPicPr/>
          <p:nvPr/>
        </p:nvPicPr>
        <p:blipFill>
          <a:blip r:embed="rId8"/>
          <a:stretch/>
        </p:blipFill>
        <p:spPr>
          <a:xfrm>
            <a:off x="9263880" y="4143600"/>
            <a:ext cx="950040" cy="68436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374" name="PlaceHolder 16"/>
          <p:cNvSpPr>
            <a:spLocks noGrp="1"/>
          </p:cNvSpPr>
          <p:nvPr>
            <p:ph/>
          </p:nvPr>
        </p:nvSpPr>
        <p:spPr>
          <a:xfrm>
            <a:off x="8679960" y="5098680"/>
            <a:ext cx="2117520" cy="33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 cap="all">
                <a:solidFill>
                  <a:schemeClr val="accent2"/>
                </a:solidFill>
                <a:uFillTx/>
                <a:latin typeface="Posterama Bold"/>
              </a:rPr>
              <a:t>Robin Kline​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5" name="PlaceHolder 17"/>
          <p:cNvSpPr>
            <a:spLocks noGrp="1"/>
          </p:cNvSpPr>
          <p:nvPr>
            <p:ph/>
          </p:nvPr>
        </p:nvSpPr>
        <p:spPr>
          <a:xfrm>
            <a:off x="8679960" y="5414760"/>
            <a:ext cx="2117520" cy="33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200" spc="99" strike="noStrike" u="none">
                <a:solidFill>
                  <a:schemeClr val="dk1"/>
                </a:solidFill>
                <a:uFillTx/>
                <a:latin typeface="Bierstadt"/>
              </a:rPr>
              <a:t>Content Developer​</a:t>
            </a:r>
            <a:endParaRPr b="0" lang="en-ZM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6" name="PlaceHolder 18"/>
          <p:cNvSpPr>
            <a:spLocks noGrp="1"/>
          </p:cNvSpPr>
          <p:nvPr>
            <p:ph type="ftr" idx="7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7" name="PlaceHolder 19"/>
          <p:cNvSpPr>
            <a:spLocks noGrp="1"/>
          </p:cNvSpPr>
          <p:nvPr>
            <p:ph type="sldNum" idx="7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585EEA4-8EF7-48D2-B7AD-2A9E8C6C53B7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icture Placeholder 7" descr="A woman looking at a screen with tiny writing and graphs floating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0" y="1353240"/>
            <a:ext cx="5622120" cy="4150440"/>
          </a:xfrm>
          <a:prstGeom prst="rect">
            <a:avLst/>
          </a:prstGeom>
          <a:solidFill>
            <a:schemeClr val="accent3">
              <a:alpha val="90000"/>
            </a:schemeClr>
          </a:solidFill>
          <a:ln w="0">
            <a:noFill/>
          </a:ln>
        </p:spPr>
        <p:txBody>
          <a:bodyPr lIns="649080" rIns="91440" tIns="749880" bIns="4572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800" spc="400" strike="noStrike" u="none" cap="all">
                <a:solidFill>
                  <a:srgbClr val="ffffff"/>
                </a:solidFill>
                <a:uFillTx/>
                <a:latin typeface="Posterama Bold"/>
              </a:rPr>
              <a:t>Summary</a:t>
            </a:r>
            <a:endParaRPr b="0" lang="en-ZM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578160" y="2689200"/>
            <a:ext cx="4566600" cy="221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At Contoso, we believe in giving 110%. By closing the loop on task management and using the latest technology, we help businesses grow and nurture a consumer-first mindset. We thrive because of our market knowledge and a great team behind our product. As our CEO says, "Efficiencies will come from proactively transforming how we do business."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ftr" idx="7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sldNum" idx="8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B8C47FB-63DB-47C8-BC5E-A0751E9E926F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Placeholder 13" descr="A woman with VR goggles on her face&#10;"/>
          <p:cNvPicPr/>
          <p:nvPr/>
        </p:nvPicPr>
        <p:blipFill>
          <a:blip r:embed="rId1"/>
          <a:stretch/>
        </p:blipFill>
        <p:spPr>
          <a:xfrm flipH="1">
            <a:off x="720" y="0"/>
            <a:ext cx="8152560" cy="685728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7452360" y="1728720"/>
            <a:ext cx="4126680" cy="72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800" spc="400" strike="noStrike" u="none" cap="all">
                <a:solidFill>
                  <a:srgbClr val="ffffff"/>
                </a:solidFill>
                <a:uFillTx/>
                <a:latin typeface="Posterama Bold"/>
              </a:rPr>
              <a:t>Thank you</a:t>
            </a:r>
            <a:endParaRPr b="0" lang="en-ZM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7464960" y="2326680"/>
            <a:ext cx="4113720" cy="221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Mirjam Nilsson​​</a:t>
            </a:r>
            <a:endParaRPr b="0" lang="en-ZM" sz="1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206-555-0146​</a:t>
            </a:r>
            <a:endParaRPr b="0" lang="en-ZM" sz="1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mirjam@contoso.com​</a:t>
            </a:r>
            <a:endParaRPr b="0" lang="en-ZM" sz="1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www.contoso.com​</a:t>
            </a:r>
            <a:endParaRPr b="0" lang="en-ZM" sz="1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ftr" idx="8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sldNum" idx="8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E8842E2-BB15-42A9-820F-04571CB4F853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0" y="1429200"/>
            <a:ext cx="6019200" cy="4510440"/>
          </a:xfrm>
          <a:prstGeom prst="rect">
            <a:avLst/>
          </a:prstGeom>
          <a:solidFill>
            <a:schemeClr val="accent6">
              <a:alpha val="80000"/>
            </a:schemeClr>
          </a:solidFill>
          <a:ln w="0">
            <a:noFill/>
          </a:ln>
        </p:spPr>
        <p:txBody>
          <a:bodyPr lIns="676800" rIns="91440" tIns="795600" bIns="45720" anchor="t">
            <a:noAutofit/>
          </a:bodyPr>
          <a:p>
            <a:pPr indent="0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Introduction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94720" y="2700000"/>
            <a:ext cx="4849920" cy="26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indent="0" defTabSz="914400">
              <a:lnSpc>
                <a:spcPct val="12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300" spc="99" strike="noStrike" u="none">
                <a:solidFill>
                  <a:schemeClr val="accent2"/>
                </a:solidFill>
                <a:uFillTx/>
                <a:latin typeface="Bierstadt"/>
              </a:rPr>
              <a:t>Improper waste disposal leads to severe environmental and health hazards.</a:t>
            </a:r>
            <a:endParaRPr b="0" lang="en-ZM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300" spc="99" strike="noStrike" u="none">
                <a:solidFill>
                  <a:schemeClr val="accent2"/>
                </a:solidFill>
                <a:uFillTx/>
                <a:latin typeface="Bierstadt"/>
              </a:rPr>
              <a:t>In Zambia, waste collection rates are low, and sorting is almost non-existent, contributing to pollution and inefficiency.</a:t>
            </a:r>
            <a:endParaRPr b="0" lang="en-ZM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300" spc="99" strike="noStrike" u="none">
                <a:solidFill>
                  <a:schemeClr val="accent2"/>
                </a:solidFill>
                <a:uFillTx/>
                <a:latin typeface="Bierstadt"/>
              </a:rPr>
              <a:t>Introducing the Smart Bin: an AI-powered solution that sorts waste automatically, reducing human effort and increasing recycling efficiency.</a:t>
            </a:r>
            <a:endParaRPr b="0" lang="en-ZM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ZM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ZM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5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D6A4E26-A37B-4A2C-AF8A-8E595D6D2EAF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6300000" y="-15480"/>
            <a:ext cx="5351760" cy="343548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6300000" y="3561480"/>
            <a:ext cx="5297400" cy="362628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pic>
        <p:nvPicPr>
          <p:cNvPr id="136" name="" descr=""/>
          <p:cNvPicPr/>
          <p:nvPr/>
        </p:nvPicPr>
        <p:blipFill>
          <a:blip r:embed="rId3"/>
          <a:stretch/>
        </p:blipFill>
        <p:spPr>
          <a:xfrm flipH="1" rot="11920200">
            <a:off x="10775880" y="2169720"/>
            <a:ext cx="1450800" cy="233892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232520" y="1151280"/>
            <a:ext cx="7287480" cy="46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400" strike="noStrike" u="none" cap="all">
                <a:solidFill>
                  <a:schemeClr val="accent5"/>
                </a:solidFill>
                <a:uFillTx/>
                <a:latin typeface="Posterama Bold"/>
              </a:rPr>
              <a:t>Problem STATEMENT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8" name="Picture Placeholder 51" descr="A close up of a person wearing glasses and the measurements of the eyes"/>
          <p:cNvPicPr/>
          <p:nvPr/>
        </p:nvPicPr>
        <p:blipFill>
          <a:blip r:embed="rId1"/>
          <a:stretch/>
        </p:blipFill>
        <p:spPr>
          <a:xfrm flipH="1">
            <a:off x="720" y="730080"/>
            <a:ext cx="3580560" cy="538812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007880" y="2556720"/>
            <a:ext cx="2289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statistic</a:t>
            </a:r>
            <a:endParaRPr b="0" lang="en-ZM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7920000" y="2520000"/>
            <a:ext cx="2519640" cy="35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challenges</a:t>
            </a:r>
            <a:endParaRPr b="0" lang="en-ZM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4007880" y="2881080"/>
            <a:ext cx="2289240" cy="173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14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Lusaka generates </a:t>
            </a: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approximately 1,200 </a:t>
            </a: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tonnes of waste daily, but </a:t>
            </a: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only half is collected </a:t>
            </a: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properly.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/>
          </p:nvPr>
        </p:nvSpPr>
        <p:spPr>
          <a:xfrm>
            <a:off x="7920000" y="2880000"/>
            <a:ext cx="3239640" cy="251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4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Low access to formal waste collection services.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14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Illegal dumping and open-air burning are common.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14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Lack of proper waste segregation at disposal points.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14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PlaceHolder 6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6EAC2BB-B436-45AF-81D7-D908A4272EEB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/>
          </p:nvPr>
        </p:nvSpPr>
        <p:spPr>
          <a:xfrm>
            <a:off x="5167440" y="1944000"/>
            <a:ext cx="2858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Current Waste Sorting Methods:</a:t>
            </a:r>
            <a:endParaRPr b="0" lang="en-ZM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ZM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8506800" y="2199240"/>
            <a:ext cx="2858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Limitations:</a:t>
            </a:r>
            <a:endParaRPr b="0" lang="en-ZM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ZM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5167440" y="2503800"/>
            <a:ext cx="2858400" cy="267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indent="0" defTabSz="914400">
              <a:lnSpc>
                <a:spcPct val="114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Manual Sorting: Labor-intensive, hazardous, and inefficient.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14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Automated Sorting: Optical sensors, air classifiers, but expensive.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14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Eddy Current Separators: Work only for metals, but costly and require infrastructure.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14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8506800" y="2503800"/>
            <a:ext cx="2858400" cy="147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14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High operational costs.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14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Limited accessibility for small-scale use.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14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Cannot handle mixed or contaminated waste efficiently.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14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sldNum" idx="5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3CB695D-E70B-45A7-816E-537C13E92C37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9" name="PlaceHolder 36"/>
          <p:cNvSpPr txBox="1"/>
          <p:nvPr/>
        </p:nvSpPr>
        <p:spPr>
          <a:xfrm>
            <a:off x="1260000" y="2239920"/>
            <a:ext cx="2995560" cy="2440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400" strike="noStrike" u="none" cap="all">
                <a:solidFill>
                  <a:schemeClr val="accent5"/>
                </a:solidFill>
                <a:uFillTx/>
                <a:latin typeface="Posterama Bold"/>
              </a:rPr>
              <a:t>Existing solutions &amp; their limitations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Placeholder 73" descr="Box outline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510560" y="2847240"/>
            <a:ext cx="602640" cy="60264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151" name="PlaceHolder 1"/>
          <p:cNvSpPr>
            <a:spLocks noGrp="1"/>
          </p:cNvSpPr>
          <p:nvPr>
            <p:ph/>
          </p:nvPr>
        </p:nvSpPr>
        <p:spPr>
          <a:xfrm>
            <a:off x="620640" y="3639240"/>
            <a:ext cx="23832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Unique</a:t>
            </a:r>
            <a:endParaRPr b="0" lang="en-ZM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20640" y="3965760"/>
            <a:ext cx="2383200" cy="112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Automated sorting mechanisms for proper disposal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3" name="Picture Placeholder 74" descr="Store outline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368960" y="2847240"/>
            <a:ext cx="602640" cy="60264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3419640" y="3639240"/>
            <a:ext cx="2502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First to market</a:t>
            </a:r>
            <a:endParaRPr b="0" lang="en-ZM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3479040" y="3969720"/>
            <a:ext cx="2383200" cy="112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ZA" sz="1400" strike="noStrike" u="none">
                <a:solidFill>
                  <a:schemeClr val="lt1"/>
                </a:solidFill>
                <a:uFillTx/>
                <a:latin typeface="Bierstadt"/>
              </a:rPr>
              <a:t>First beautifully designed product that's both stylish and functional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6" name="Picture Placeholder 75" descr="Clipboard Partially Crossed outline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227720" y="2847240"/>
            <a:ext cx="602640" cy="60264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6337440" y="3639240"/>
            <a:ext cx="23832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Tested</a:t>
            </a:r>
            <a:endParaRPr b="0" lang="en-ZM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6337440" y="3953520"/>
            <a:ext cx="2383200" cy="112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uFillTx/>
                <a:latin typeface="Bierstadt"/>
              </a:rPr>
              <a:t>AI image recognition for waste classification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9" name="Picture Placeholder 76" descr="Questions outline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10078560" y="2847240"/>
            <a:ext cx="602640" cy="60264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160" name="PlaceHolder 7"/>
          <p:cNvSpPr>
            <a:spLocks noGrp="1"/>
          </p:cNvSpPr>
          <p:nvPr>
            <p:ph/>
          </p:nvPr>
        </p:nvSpPr>
        <p:spPr>
          <a:xfrm>
            <a:off x="9188280" y="3639240"/>
            <a:ext cx="23832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201" strike="noStrike" u="none" cap="all">
                <a:solidFill>
                  <a:schemeClr val="accent5"/>
                </a:solidFill>
                <a:uFillTx/>
                <a:latin typeface="Posterama Bold"/>
              </a:rPr>
              <a:t>Authentic</a:t>
            </a:r>
            <a:endParaRPr b="0" lang="en-ZM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1" name="PlaceHolder 8"/>
          <p:cNvSpPr>
            <a:spLocks noGrp="1"/>
          </p:cNvSpPr>
          <p:nvPr>
            <p:ph/>
          </p:nvPr>
        </p:nvSpPr>
        <p:spPr>
          <a:xfrm>
            <a:off x="2880000" y="1754280"/>
            <a:ext cx="6119640" cy="112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114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ZA" sz="1400" strike="noStrike" u="none">
                <a:solidFill>
                  <a:srgbClr val="cccccc"/>
                </a:solidFill>
                <a:uFillTx/>
                <a:latin typeface="Bierstadt"/>
              </a:rPr>
              <a:t>A Smart Bin that autonomously identifies and sorts waste into recyclable and non-recyclable categories using AI.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PlaceHolder 9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3" name="PlaceHolder 10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2258620-B926-4F29-8513-3CD99D177825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4" name="PlaceHolder 37"/>
          <p:cNvSpPr txBox="1"/>
          <p:nvPr/>
        </p:nvSpPr>
        <p:spPr>
          <a:xfrm>
            <a:off x="2593800" y="851040"/>
            <a:ext cx="7287480" cy="903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9999"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400" strike="noStrike" u="none" cap="all">
                <a:solidFill>
                  <a:schemeClr val="accent5"/>
                </a:solidFill>
                <a:uFillTx/>
                <a:latin typeface="Posterama Bold"/>
              </a:rPr>
              <a:t>Proposed solution – the smart bin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Placeholder 20" descr="A woman with VR goggles on her face&#10;"/>
          <p:cNvPicPr/>
          <p:nvPr/>
        </p:nvPicPr>
        <p:blipFill>
          <a:blip r:embed="rId1"/>
          <a:stretch/>
        </p:blipFill>
        <p:spPr>
          <a:xfrm>
            <a:off x="622440" y="730080"/>
            <a:ext cx="6456240" cy="538812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467760" y="1882080"/>
            <a:ext cx="5748480" cy="3083760"/>
          </a:xfrm>
          <a:prstGeom prst="rect">
            <a:avLst/>
          </a:prstGeom>
          <a:solidFill>
            <a:schemeClr val="lt2">
              <a:alpha val="93000"/>
            </a:schemeClr>
          </a:solidFill>
          <a:ln w="0">
            <a:noFill/>
          </a:ln>
        </p:spPr>
        <p:txBody>
          <a:bodyPr lIns="694800" rIns="91440" tIns="71316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Product benefits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7079400" y="3201480"/>
            <a:ext cx="4613760" cy="12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accent2"/>
                </a:solidFill>
                <a:uFillTx/>
                <a:latin typeface="Bierstadt"/>
              </a:rPr>
              <a:t>Simple and efficient to use</a:t>
            </a:r>
            <a:r>
              <a:rPr b="0" lang="en-US" sz="1400" spc="99" strike="noStrike" u="none">
                <a:solidFill>
                  <a:schemeClr val="accent2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accent2"/>
                </a:solidFill>
                <a:uFillTx/>
                <a:latin typeface="Bierstadt"/>
              </a:rPr>
              <a:t>Quick customer service assistance</a:t>
            </a:r>
            <a:r>
              <a:rPr b="0" lang="en-US" sz="1400" spc="99" strike="noStrike" u="none">
                <a:solidFill>
                  <a:schemeClr val="accent2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2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accent2"/>
                </a:solidFill>
                <a:uFillTx/>
                <a:latin typeface="Bierstadt"/>
              </a:rPr>
              <a:t>Free 90-day trial for new customers​</a:t>
            </a:r>
            <a:r>
              <a:rPr b="0" lang="en-US" sz="1400" spc="99" strike="noStrike" u="none">
                <a:solidFill>
                  <a:schemeClr val="accent2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ftr" idx="5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sldNum" idx="5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7A73B40-2EFF-42B6-83FF-E79774C18F21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Placeholder 26" descr="Robot hand and human hand almost touch with their pointer fingers"/>
          <p:cNvPicPr/>
          <p:nvPr/>
        </p:nvPicPr>
        <p:blipFill>
          <a:blip r:embed="rId1"/>
          <a:stretch/>
        </p:blipFill>
        <p:spPr>
          <a:xfrm flipH="1">
            <a:off x="720" y="0"/>
            <a:ext cx="12191400" cy="685728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403280" y="1371600"/>
            <a:ext cx="9384480" cy="98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54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Company overview</a:t>
            </a:r>
            <a:endParaRPr b="0" lang="en-ZM" sz="5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Placeholder 18" descr="A woman looking at a screen with tiny writing and graphs floating"/>
          <p:cNvPicPr/>
          <p:nvPr/>
        </p:nvPicPr>
        <p:blipFill>
          <a:blip r:embed="rId1"/>
          <a:stretch/>
        </p:blipFill>
        <p:spPr>
          <a:xfrm>
            <a:off x="5011560" y="0"/>
            <a:ext cx="7196040" cy="6866640"/>
          </a:xfrm>
          <a:prstGeom prst="rect">
            <a:avLst/>
          </a:prstGeom>
          <a:ln w="0">
            <a:noFill/>
          </a:ln>
          <a:effectLst>
            <a:outerShdw blurRad="12600" dir="2700000" dist="101823" rotWithShape="0">
              <a:srgbClr val="000000">
                <a:alpha val="30000"/>
              </a:srgbClr>
            </a:outerShdw>
          </a:effectLst>
        </p:spPr>
      </p:pic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0" y="1036800"/>
            <a:ext cx="6006240" cy="4784040"/>
          </a:xfrm>
          <a:prstGeom prst="rect">
            <a:avLst/>
          </a:prstGeom>
          <a:solidFill>
            <a:schemeClr val="accent6">
              <a:alpha val="80000"/>
            </a:schemeClr>
          </a:solidFill>
          <a:ln w="0">
            <a:noFill/>
          </a:ln>
        </p:spPr>
        <p:txBody>
          <a:bodyPr lIns="822960" rIns="91440" tIns="64008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400" strike="noStrike" u="none" cap="all">
                <a:solidFill>
                  <a:srgbClr val="000000"/>
                </a:solidFill>
                <a:uFillTx/>
                <a:latin typeface="Posterama Bold"/>
              </a:rPr>
              <a:t>Business Model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29000" y="2368440"/>
            <a:ext cx="47703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600" spc="201" strike="noStrike" u="none" cap="all">
                <a:solidFill>
                  <a:schemeClr val="accent2"/>
                </a:solidFill>
                <a:uFillTx/>
                <a:latin typeface="Posterama Bold"/>
              </a:rPr>
              <a:t>Research​</a:t>
            </a:r>
            <a:endParaRPr b="0" lang="en-ZM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29000" y="2604960"/>
            <a:ext cx="4770360" cy="80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accent2"/>
                </a:solidFill>
                <a:uFillTx/>
                <a:latin typeface="Bierstadt"/>
              </a:rPr>
              <a:t>We based our research on market trends and software sales 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729000" y="3544560"/>
            <a:ext cx="47703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600" spc="201" strike="noStrike" u="none" cap="all">
                <a:solidFill>
                  <a:schemeClr val="accent2"/>
                </a:solidFill>
                <a:uFillTx/>
                <a:latin typeface="Posterama Bold"/>
              </a:rPr>
              <a:t>Abstract​</a:t>
            </a:r>
            <a:endParaRPr b="0" lang="en-ZM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/>
          </p:nvPr>
        </p:nvSpPr>
        <p:spPr>
          <a:xfrm>
            <a:off x="729000" y="3781080"/>
            <a:ext cx="4770360" cy="80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accent2"/>
                </a:solidFill>
                <a:uFillTx/>
                <a:latin typeface="Bierstadt"/>
              </a:rPr>
              <a:t>We believe people need new management tools to help businesses achieve their OKRs​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/>
          </p:nvPr>
        </p:nvSpPr>
        <p:spPr>
          <a:xfrm>
            <a:off x="729000" y="4739400"/>
            <a:ext cx="47703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ZA" sz="1600" spc="201" strike="noStrike" u="none" cap="all">
                <a:solidFill>
                  <a:schemeClr val="accent2"/>
                </a:solidFill>
                <a:uFillTx/>
                <a:latin typeface="Posterama Bold"/>
              </a:rPr>
              <a:t>Design​</a:t>
            </a:r>
            <a:endParaRPr b="0" lang="en-ZM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/>
          </p:nvPr>
        </p:nvSpPr>
        <p:spPr>
          <a:xfrm>
            <a:off x="729000" y="4975920"/>
            <a:ext cx="4770360" cy="546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14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accent2"/>
                </a:solidFill>
                <a:uFillTx/>
                <a:latin typeface="Bierstadt"/>
              </a:rPr>
              <a:t>Minimalist design and easy to use 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0" name="PlaceHolder 8"/>
          <p:cNvSpPr>
            <a:spLocks noGrp="1"/>
          </p:cNvSpPr>
          <p:nvPr>
            <p:ph type="ftr" idx="5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1" name="PlaceHolder 9"/>
          <p:cNvSpPr>
            <a:spLocks noGrp="1"/>
          </p:cNvSpPr>
          <p:nvPr>
            <p:ph type="sldNum" idx="6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5B0905E-EFEB-426C-83B6-F450A25F8AC3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29000" y="1643400"/>
            <a:ext cx="4856040" cy="46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400" strike="noStrike" u="none" cap="all">
                <a:solidFill>
                  <a:schemeClr val="accent5"/>
                </a:solidFill>
                <a:uFillTx/>
                <a:latin typeface="Posterama Bold"/>
              </a:rPr>
              <a:t>Market overview</a:t>
            </a:r>
            <a:endParaRPr b="0" lang="en-ZM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1200960" y="2806920"/>
            <a:ext cx="2692440" cy="99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000" spc="400" strike="noStrike" u="none" cap="all">
                <a:solidFill>
                  <a:schemeClr val="accent5"/>
                </a:solidFill>
                <a:uFillTx/>
                <a:latin typeface="Posterama Bold"/>
              </a:rPr>
              <a:t>$3B</a:t>
            </a:r>
            <a:endParaRPr b="0" lang="en-ZM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816120" y="4077000"/>
            <a:ext cx="3035160" cy="148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Opportunity to build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Fully inclusive market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Total addressable market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5073480" y="2806920"/>
            <a:ext cx="2692440" cy="99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000" spc="400" strike="noStrike" u="none" cap="all">
                <a:solidFill>
                  <a:schemeClr val="accent5"/>
                </a:solidFill>
                <a:uFillTx/>
                <a:latin typeface="Posterama Bold"/>
              </a:rPr>
              <a:t>$2B</a:t>
            </a:r>
            <a:endParaRPr b="0" lang="en-ZM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/>
          </p:nvPr>
        </p:nvSpPr>
        <p:spPr>
          <a:xfrm>
            <a:off x="4689720" y="4077000"/>
            <a:ext cx="3035160" cy="148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Freedom to invent​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Selectively inclusive market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Serviceable available market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/>
          </p:nvPr>
        </p:nvSpPr>
        <p:spPr>
          <a:xfrm>
            <a:off x="8940240" y="2806920"/>
            <a:ext cx="2692440" cy="99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000" spc="400" strike="noStrike" u="none" cap="all">
                <a:solidFill>
                  <a:schemeClr val="accent5"/>
                </a:solidFill>
                <a:uFillTx/>
                <a:latin typeface="Posterama Bold"/>
              </a:rPr>
              <a:t>$1B</a:t>
            </a:r>
            <a:endParaRPr b="0" lang="en-ZM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8" name="PlaceHolder 7"/>
          <p:cNvSpPr>
            <a:spLocks noGrp="1"/>
          </p:cNvSpPr>
          <p:nvPr>
            <p:ph/>
          </p:nvPr>
        </p:nvSpPr>
        <p:spPr>
          <a:xfrm>
            <a:off x="8563320" y="4077000"/>
            <a:ext cx="3022920" cy="148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Few competitors​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Specifically targeted market</a:t>
            </a: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ZA" sz="1400" spc="99" strike="noStrike" u="none">
                <a:solidFill>
                  <a:schemeClr val="lt1"/>
                </a:solidFill>
                <a:uFillTx/>
                <a:latin typeface="Bierstadt"/>
              </a:rPr>
              <a:t>Serviceable obtainable market​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algn="r" defTabSz="914400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-US" sz="1400" spc="99" strike="noStrike" u="none">
                <a:solidFill>
                  <a:schemeClr val="lt1"/>
                </a:solidFill>
                <a:uFillTx/>
                <a:latin typeface="Bierstadt"/>
              </a:rPr>
              <a:t>​</a:t>
            </a:r>
            <a:endParaRPr b="0" lang="en-ZM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9" name="PlaceHolder 8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PITCH DECK</a:t>
            </a:r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0" name="PlaceHolder 9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2769828-F7DD-4C6C-B2C2-003C7BFC3CE5}" type="slidenum">
              <a:rPr b="0" lang="en-US" sz="1000" spc="99" strike="noStrike" u="none" cap="all">
                <a:solidFill>
                  <a:schemeClr val="lt1">
                    <a:lumMod val="95000"/>
                  </a:schemeClr>
                </a:solidFill>
                <a:uFillTx/>
                <a:latin typeface="Posterama"/>
              </a:rPr>
              <a:t>&lt;number&gt;</a:t>
            </a:fld>
            <a:endParaRPr b="0" lang="en-ZM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</TotalTime>
  <Application>LibreOffice/24.8.3.2$Linux_X86_64 LibreOffice_project/48a6bac9e7e268aeb4c3483fcf825c94556d9f92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2021-08-17T04:23:05Z</dcterms:created>
  <dc:creator/>
  <dc:description/>
  <dc:language>en-ZM</dc:language>
  <cp:lastModifiedBy/>
  <dcterms:modified xsi:type="dcterms:W3CDTF">2025-02-22T01:10:28Z</dcterms:modified>
  <cp:revision>10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PresentationFormat">
    <vt:lpwstr>Widescreen</vt:lpwstr>
  </property>
  <property fmtid="{D5CDD505-2E9C-101B-9397-08002B2CF9AE}" pid="4" name="Slides">
    <vt:r8>19</vt:r8>
  </property>
</Properties>
</file>